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mp4" ContentType="video/mp4"/>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notesMasterIdLst>
    <p:notesMasterId r:id="rId51"/>
  </p:notesMasterIdLst>
  <p:handoutMasterIdLst>
    <p:handoutMasterId r:id="rId52"/>
  </p:handoutMasterIdLst>
  <p:sldIdLst>
    <p:sldId id="857" r:id="rId2"/>
    <p:sldId id="873" r:id="rId3"/>
    <p:sldId id="853" r:id="rId4"/>
    <p:sldId id="756" r:id="rId5"/>
    <p:sldId id="869" r:id="rId6"/>
    <p:sldId id="870" r:id="rId7"/>
    <p:sldId id="871" r:id="rId8"/>
    <p:sldId id="872" r:id="rId9"/>
    <p:sldId id="831" r:id="rId10"/>
    <p:sldId id="832" r:id="rId11"/>
    <p:sldId id="833" r:id="rId12"/>
    <p:sldId id="834" r:id="rId13"/>
    <p:sldId id="835" r:id="rId14"/>
    <p:sldId id="836" r:id="rId15"/>
    <p:sldId id="858" r:id="rId16"/>
    <p:sldId id="859" r:id="rId17"/>
    <p:sldId id="860" r:id="rId18"/>
    <p:sldId id="861" r:id="rId19"/>
    <p:sldId id="862" r:id="rId20"/>
    <p:sldId id="863" r:id="rId21"/>
    <p:sldId id="864" r:id="rId22"/>
    <p:sldId id="865" r:id="rId23"/>
    <p:sldId id="866" r:id="rId24"/>
    <p:sldId id="867" r:id="rId25"/>
    <p:sldId id="840" r:id="rId26"/>
    <p:sldId id="841" r:id="rId27"/>
    <p:sldId id="842" r:id="rId28"/>
    <p:sldId id="843" r:id="rId29"/>
    <p:sldId id="844" r:id="rId30"/>
    <p:sldId id="846" r:id="rId31"/>
    <p:sldId id="848" r:id="rId32"/>
    <p:sldId id="850" r:id="rId33"/>
    <p:sldId id="799" r:id="rId34"/>
    <p:sldId id="766" r:id="rId35"/>
    <p:sldId id="770" r:id="rId36"/>
    <p:sldId id="795" r:id="rId37"/>
    <p:sldId id="796" r:id="rId38"/>
    <p:sldId id="797" r:id="rId39"/>
    <p:sldId id="851" r:id="rId40"/>
    <p:sldId id="798" r:id="rId41"/>
    <p:sldId id="800" r:id="rId42"/>
    <p:sldId id="810" r:id="rId43"/>
    <p:sldId id="775" r:id="rId44"/>
    <p:sldId id="856" r:id="rId45"/>
    <p:sldId id="778" r:id="rId46"/>
    <p:sldId id="779" r:id="rId47"/>
    <p:sldId id="807" r:id="rId48"/>
    <p:sldId id="782" r:id="rId49"/>
    <p:sldId id="783" r:id="rId50"/>
  </p:sldIdLst>
  <p:sldSz cx="12192000" cy="6858000"/>
  <p:notesSz cx="7099300" cy="10234613"/>
  <p:custDataLst>
    <p:tags r:id="rId5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CCECFF"/>
    <a:srgbClr val="3333FF"/>
    <a:srgbClr val="FFFF00"/>
    <a:srgbClr val="FF3300"/>
    <a:srgbClr val="CC00CC"/>
    <a:srgbClr val="FFCC00"/>
    <a:srgbClr val="FF9999"/>
    <a:srgbClr val="CC0000"/>
    <a:srgbClr val="FF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69" autoAdjust="0"/>
    <p:restoredTop sz="77603" autoAdjust="0"/>
  </p:normalViewPr>
  <p:slideViewPr>
    <p:cSldViewPr>
      <p:cViewPr>
        <p:scale>
          <a:sx n="146" d="100"/>
          <a:sy n="146" d="100"/>
        </p:scale>
        <p:origin x="144" y="784"/>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100" d="100"/>
        <a:sy n="100" d="100"/>
      </p:scale>
      <p:origin x="0" y="36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tags" Target="tags/tag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67BAD947-BB31-456D-A2F8-2D0CBCE7256F}" type="slidenum">
              <a:rPr lang="en-US"/>
              <a:pPr>
                <a:defRPr/>
              </a:pPr>
              <a:t>‹#›</a:t>
            </a:fld>
            <a:endParaRPr lang="en-US"/>
          </a:p>
        </p:txBody>
      </p:sp>
    </p:spTree>
    <p:extLst>
      <p:ext uri="{BB962C8B-B14F-4D97-AF65-F5344CB8AC3E}">
        <p14:creationId xmlns:p14="http://schemas.microsoft.com/office/powerpoint/2010/main" val="2364371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9700" name="Rectangle 4"/>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07A86CA3-876B-4777-9BC7-218EB9075704}" type="slidenum">
              <a:rPr lang="en-US"/>
              <a:pPr>
                <a:defRPr/>
              </a:pPr>
              <a:t>‹#›</a:t>
            </a:fld>
            <a:endParaRPr lang="en-US"/>
          </a:p>
        </p:txBody>
      </p:sp>
    </p:spTree>
    <p:extLst>
      <p:ext uri="{BB962C8B-B14F-4D97-AF65-F5344CB8AC3E}">
        <p14:creationId xmlns:p14="http://schemas.microsoft.com/office/powerpoint/2010/main" val="25057213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9700" y="768350"/>
            <a:ext cx="6819900" cy="3836988"/>
          </a:xfrm>
          <a:ln/>
        </p:spPr>
      </p:sp>
      <p:sp>
        <p:nvSpPr>
          <p:cNvPr id="19458" name="Notes Placeholder 2"/>
          <p:cNvSpPr>
            <a:spLocks noGrp="1"/>
          </p:cNvSpPr>
          <p:nvPr>
            <p:ph type="body" idx="1"/>
          </p:nvPr>
        </p:nvSpPr>
        <p:spPr>
          <a:noFill/>
          <a:ln/>
        </p:spPr>
        <p:txBody>
          <a:bodyPr/>
          <a:lstStyle/>
          <a:p>
            <a:r>
              <a:rPr lang="en-US" dirty="0" smtClean="0">
                <a:ea typeface="ＭＳ Ｐゴシック" pitchFamily="34" charset="-128"/>
              </a:rPr>
              <a:t>[cut demo of moving around in grid world program]</a:t>
            </a:r>
          </a:p>
        </p:txBody>
      </p:sp>
      <p:sp>
        <p:nvSpPr>
          <p:cNvPr id="19459" name="Slide Number Placeholder 3"/>
          <p:cNvSpPr>
            <a:spLocks noGrp="1"/>
          </p:cNvSpPr>
          <p:nvPr>
            <p:ph type="sldNum" sz="quarter" idx="5"/>
          </p:nvPr>
        </p:nvSpPr>
        <p:spPr>
          <a:noFill/>
        </p:spPr>
        <p:txBody>
          <a:bodyPr/>
          <a:lstStyle/>
          <a:p>
            <a:pPr defTabSz="988101"/>
            <a:fld id="{552C0BAA-F2C0-47C6-A20B-733CA31DCFFD}" type="slidenum">
              <a:rPr lang="en-US"/>
              <a:pPr defTabSz="988101"/>
              <a:t>1</a:t>
            </a:fld>
            <a:endParaRPr lang="en-US"/>
          </a:p>
        </p:txBody>
      </p:sp>
    </p:spTree>
    <p:extLst>
      <p:ext uri="{BB962C8B-B14F-4D97-AF65-F5344CB8AC3E}">
        <p14:creationId xmlns:p14="http://schemas.microsoft.com/office/powerpoint/2010/main" val="1628589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thing that’s bad about this is that the state connections aren’t effectively taken into account.  For example, going</a:t>
            </a:r>
            <a:r>
              <a:rPr lang="en-US" baseline="0" dirty="0" smtClean="0"/>
              <a:t> from state B to state C has an expected reward of +8, but going from state E to state C has an expected reward of -2.  But they are both crossing through the same state?  Their values really shouldn’t be this different.    So we might want to assign different values to each state with a better algorithm that via direct evaluation.</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13</a:t>
            </a:fld>
            <a:endParaRPr lang="en-US"/>
          </a:p>
        </p:txBody>
      </p:sp>
    </p:spTree>
    <p:extLst>
      <p:ext uri="{BB962C8B-B14F-4D97-AF65-F5344CB8AC3E}">
        <p14:creationId xmlns:p14="http://schemas.microsoft.com/office/powerpoint/2010/main" val="1549129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already had an</a:t>
            </a:r>
            <a:r>
              <a:rPr lang="en-US" baseline="0" dirty="0" smtClean="0"/>
              <a:t> algorithm for assigning values to states with a fixed policy.  It was called Policy Evaluation.   It successfully exploited the connections between states.  Here’s how we did it. [re-do the equation again]</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Unfortunate this requires that we have a model of T and of R in order to compute the policy evaluation, but we don’t have those in model free learning.  Could we do it without knowing T and R? </a:t>
            </a: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endParaRPr lang="en-US" baseline="0" dirty="0" smtClean="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14</a:t>
            </a:fld>
            <a:endParaRPr lang="en-US"/>
          </a:p>
        </p:txBody>
      </p:sp>
    </p:spTree>
    <p:extLst>
      <p:ext uri="{BB962C8B-B14F-4D97-AF65-F5344CB8AC3E}">
        <p14:creationId xmlns:p14="http://schemas.microsoft.com/office/powerpoint/2010/main" val="140224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dirty="0" smtClean="0"/>
          </a:p>
          <a:p>
            <a:endParaRPr lang="en-US" dirty="0" smtClean="0"/>
          </a:p>
          <a:p>
            <a:r>
              <a:rPr lang="en-US" dirty="0" err="1" smtClean="0"/>
              <a:t>Interprolation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15</a:t>
            </a:fld>
            <a:endParaRPr lang="en-US"/>
          </a:p>
        </p:txBody>
      </p:sp>
    </p:spTree>
    <p:extLst>
      <p:ext uri="{BB962C8B-B14F-4D97-AF65-F5344CB8AC3E}">
        <p14:creationId xmlns:p14="http://schemas.microsoft.com/office/powerpoint/2010/main" val="1787310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When we are updating</a:t>
            </a:r>
            <a:r>
              <a:rPr lang="en-US" baseline="0" dirty="0" smtClean="0"/>
              <a:t> our estimates of V via </a:t>
            </a:r>
            <a:r>
              <a:rPr lang="en-US" dirty="0" smtClean="0"/>
              <a:t>interpolation with alpha,</a:t>
            </a:r>
            <a:r>
              <a:rPr lang="en-US" baseline="0" dirty="0" smtClean="0"/>
              <a:t> we are taking an </a:t>
            </a:r>
            <a:r>
              <a:rPr lang="en-US" sz="1200" dirty="0" smtClean="0"/>
              <a:t>exponential moving average.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New things have more weight.</a:t>
            </a:r>
            <a:r>
              <a:rPr lang="en-US" sz="1200" baseline="0" dirty="0" smtClean="0"/>
              <a:t>  In the case where alpha=1, what happens?  New things have ALL of the weight.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If I unroll this, you can see that older things  have less value because of the </a:t>
            </a:r>
            <a:r>
              <a:rPr lang="en-US" sz="1200" baseline="0" dirty="0" err="1" smtClean="0"/>
              <a:t>exponention</a:t>
            </a:r>
            <a:r>
              <a:rPr lang="en-US" sz="1200" baseline="0" dirty="0" smtClean="0"/>
              <a:t>. 1-alpha is going to be is less than 1.  In previous time steps that means its raised to a power, and therefore the weight of the previous sample is much lower.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So we forget about the past.  But that’s OK.  Since the things that we were averaging is the instantaneous reward WHICH IS COMPLETELY CORRECT, and our estimate of the future reward WHICH WAS INITIALLY VERY BAD.  But as we update that estimate, it gets better and better. So it actually makes total sense that we want to give greater weight to more recent samples, since they are more accurate.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Decreasing the learning rate can lead to you to converge to the correct averages.  There’s an art to it.  We’ll come back to that later.</a:t>
            </a: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25</a:t>
            </a:fld>
            <a:endParaRPr lang="en-US"/>
          </a:p>
        </p:txBody>
      </p:sp>
    </p:spTree>
    <p:extLst>
      <p:ext uri="{BB962C8B-B14F-4D97-AF65-F5344CB8AC3E}">
        <p14:creationId xmlns:p14="http://schemas.microsoft.com/office/powerpoint/2010/main" val="202828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through this on the board.</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26</a:t>
            </a:fld>
            <a:endParaRPr lang="en-US"/>
          </a:p>
        </p:txBody>
      </p:sp>
    </p:spTree>
    <p:extLst>
      <p:ext uri="{BB962C8B-B14F-4D97-AF65-F5344CB8AC3E}">
        <p14:creationId xmlns:p14="http://schemas.microsoft.com/office/powerpoint/2010/main" val="806986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Temporal Difference</a:t>
            </a:r>
            <a:r>
              <a:rPr lang="en-US" baseline="0" dirty="0" smtClean="0"/>
              <a:t> value learning </a:t>
            </a:r>
            <a:r>
              <a:rPr lang="en-US" dirty="0" smtClean="0"/>
              <a:t>is a model-free</a:t>
            </a:r>
            <a:r>
              <a:rPr lang="en-US" baseline="0" dirty="0" smtClean="0"/>
              <a:t> way of doing Bellman updates, in effect.   We’re able to do it without taking the transition function into account.  We just let the sample frequency do what we want to.</a:t>
            </a:r>
          </a:p>
          <a:p>
            <a:endParaRPr lang="en-US" baseline="0" dirty="0" smtClean="0"/>
          </a:p>
          <a:p>
            <a:r>
              <a:rPr lang="en-US" baseline="0" dirty="0" smtClean="0"/>
              <a:t>However, this is not going to work for the case of Active Reinforcement Learning, where we want to both run a policy and update it by transforming it into a new policy.  Why is that?  Well, what have we got?  We’ve got a big table telling us for every state what its value is, that’ is a big table with V(s) values.  The problem is that if we want to turn the values into a new policy, which is hopefully better than the old one, we’re in trouble.  We know how to do that by doing 1-step of </a:t>
            </a:r>
            <a:r>
              <a:rPr lang="en-US" baseline="0" dirty="0" err="1" smtClean="0"/>
              <a:t>expectimax</a:t>
            </a:r>
            <a:r>
              <a:rPr lang="en-US" baseline="0" dirty="0" smtClean="0"/>
              <a:t>.  But the problem is that requires the Transition function estimates as well. </a:t>
            </a:r>
          </a:p>
          <a:p>
            <a:endParaRPr lang="en-US" baseline="0" dirty="0" smtClean="0"/>
          </a:p>
          <a:p>
            <a:r>
              <a:rPr lang="en-US" baseline="0" dirty="0" smtClean="0"/>
              <a:t>So, the new idea that we’re going to explore is learning Q-values instead of values. This is a crucial concept in reinforcement learning.  Learning Q-values makes action selection into a model-free process as well.  We  just look at the Q-values and pick whichever one is best.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27</a:t>
            </a:fld>
            <a:endParaRPr lang="en-US"/>
          </a:p>
        </p:txBody>
      </p:sp>
    </p:spTree>
    <p:extLst>
      <p:ext uri="{BB962C8B-B14F-4D97-AF65-F5344CB8AC3E}">
        <p14:creationId xmlns:p14="http://schemas.microsoft.com/office/powerpoint/2010/main" val="521698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active</a:t>
            </a:r>
            <a:r>
              <a:rPr lang="en-US" baseline="0" dirty="0" smtClean="0"/>
              <a:t> reinforcement learning, you have to try things.  Even if they turn out to be bad.  You probably won’t try it again, but you’ve learned.  This is a notion called regret.  We’ll learn more about that later.</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28</a:t>
            </a:fld>
            <a:endParaRPr lang="en-US"/>
          </a:p>
        </p:txBody>
      </p:sp>
    </p:spTree>
    <p:extLst>
      <p:ext uri="{BB962C8B-B14F-4D97-AF65-F5344CB8AC3E}">
        <p14:creationId xmlns:p14="http://schemas.microsoft.com/office/powerpoint/2010/main" val="1351606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Previously we were talking about passive reinforcement learning, where the agent followed a fixed policy.  In full reinforcement learning, we want the agent to be able to select its own policy, and hopefully converge towards an optimal policy.  </a:t>
            </a:r>
          </a:p>
          <a:p>
            <a:r>
              <a:rPr lang="en-US" baseline="0" dirty="0" smtClean="0"/>
              <a:t>We still don’t know the probabilities or the rewards.  But we can pick it out now.</a:t>
            </a:r>
          </a:p>
          <a:p>
            <a:endParaRPr lang="en-US" baseline="0" dirty="0" smtClean="0"/>
          </a:p>
          <a:p>
            <a:r>
              <a:rPr lang="en-US" baseline="0" dirty="0" smtClean="0"/>
              <a:t>So, we’re going to let the learner start to make choices instead of following a fixed policy.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29</a:t>
            </a:fld>
            <a:endParaRPr lang="en-US"/>
          </a:p>
        </p:txBody>
      </p:sp>
    </p:spTree>
    <p:extLst>
      <p:ext uri="{BB962C8B-B14F-4D97-AF65-F5344CB8AC3E}">
        <p14:creationId xmlns:p14="http://schemas.microsoft.com/office/powerpoint/2010/main" val="886767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Q-learning, we’re going to replace the Q-value with a one-step look ahead sample.</a:t>
            </a:r>
          </a:p>
          <a:p>
            <a:r>
              <a:rPr lang="en-US" dirty="0" smtClean="0"/>
              <a:t>This will allow us to do it as we go, and therefore do active Reinforcement</a:t>
            </a:r>
            <a:r>
              <a:rPr lang="en-US" baseline="0" dirty="0" smtClean="0"/>
              <a:t> Learning without having a model.</a:t>
            </a:r>
          </a:p>
          <a:p>
            <a:r>
              <a:rPr lang="en-US" dirty="0" smtClean="0"/>
              <a:t>Every</a:t>
            </a:r>
            <a:r>
              <a:rPr lang="en-US" baseline="0" dirty="0" smtClean="0"/>
              <a:t> time we are in a state S, we’ll take an action A.  We’ll learn how good S A is.</a:t>
            </a:r>
          </a:p>
          <a:p>
            <a:r>
              <a:rPr lang="en-US" baseline="0" dirty="0" smtClean="0"/>
              <a:t>We’ll maintain a table that looks like this.</a:t>
            </a:r>
          </a:p>
          <a:p>
            <a:endParaRPr lang="en-US" baseline="0" dirty="0" smtClean="0"/>
          </a:p>
          <a:p>
            <a:r>
              <a:rPr lang="en-US" baseline="0" dirty="0" smtClean="0"/>
              <a:t>We’re in S, we do A, and we get a sample (s, a, s’, r).  That tells us something about the world.</a:t>
            </a:r>
          </a:p>
          <a:p>
            <a:endParaRPr lang="en-US" baseline="0" dirty="0" smtClean="0"/>
          </a:p>
          <a:p>
            <a:r>
              <a:rPr lang="en-US" baseline="0" dirty="0" smtClean="0"/>
              <a:t>Sample tells us the instantaneous reward, R(s, a, s’), plus the old estimate of Q(s’, a’) – discounted by gamma.</a:t>
            </a:r>
          </a:p>
          <a:p>
            <a:endParaRPr lang="en-US" baseline="0" dirty="0" smtClean="0"/>
          </a:p>
          <a:p>
            <a:r>
              <a:rPr lang="en-US" baseline="0" dirty="0" smtClean="0"/>
              <a:t>We can incorporate this into a running average like this: </a:t>
            </a:r>
          </a:p>
          <a:p>
            <a:r>
              <a:rPr lang="en-US" baseline="0" dirty="0" smtClean="0"/>
              <a:t>(Write the equation).    </a:t>
            </a:r>
          </a:p>
          <a:p>
            <a:r>
              <a:rPr lang="en-US" baseline="0" dirty="0" smtClean="0"/>
              <a:t>This is q-learning.  It is awesome.</a:t>
            </a:r>
          </a:p>
          <a:p>
            <a:endParaRPr lang="en-US" baseline="0" dirty="0" smtClean="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30</a:t>
            </a:fld>
            <a:endParaRPr lang="en-US"/>
          </a:p>
        </p:txBody>
      </p:sp>
    </p:spTree>
    <p:extLst>
      <p:ext uri="{BB962C8B-B14F-4D97-AF65-F5344CB8AC3E}">
        <p14:creationId xmlns:p14="http://schemas.microsoft.com/office/powerpoint/2010/main" val="253044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sz="1200" baseline="0" dirty="0" smtClean="0">
              <a:solidFill>
                <a:srgbClr val="C00000"/>
              </a:solidFill>
            </a:endParaRP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31</a:t>
            </a:fld>
            <a:endParaRPr lang="en-US"/>
          </a:p>
        </p:txBody>
      </p:sp>
    </p:spTree>
    <p:extLst>
      <p:ext uri="{BB962C8B-B14F-4D97-AF65-F5344CB8AC3E}">
        <p14:creationId xmlns:p14="http://schemas.microsoft.com/office/powerpoint/2010/main" val="1878542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3</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95379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38113" y="768350"/>
            <a:ext cx="6823075" cy="3838575"/>
          </a:xfrm>
          <a:ln/>
        </p:spPr>
      </p:sp>
      <p:sp>
        <p:nvSpPr>
          <p:cNvPr id="52227" name="Notes Placeholder 2"/>
          <p:cNvSpPr>
            <a:spLocks noGrp="1"/>
          </p:cNvSpPr>
          <p:nvPr>
            <p:ph type="body" idx="1"/>
          </p:nvPr>
        </p:nvSpPr>
        <p:spPr>
          <a:noFill/>
          <a:ln/>
        </p:spPr>
        <p:txBody>
          <a:bodyPr/>
          <a:lstStyle/>
          <a:p>
            <a:r>
              <a:rPr lang="en-US" dirty="0" smtClean="0"/>
              <a:t>By now, you’ve seen a lot of things that qualify as Bellman equations.</a:t>
            </a:r>
            <a:r>
              <a:rPr lang="en-US" baseline="0" dirty="0" smtClean="0"/>
              <a:t>  Equations that relate the value one state to the value one state later, after one action. </a:t>
            </a:r>
          </a:p>
          <a:p>
            <a:r>
              <a:rPr lang="en-US" baseline="0" dirty="0" smtClean="0"/>
              <a:t>You’ve seen q-values in term of q-values.  You’ve seen some with </a:t>
            </a:r>
            <a:r>
              <a:rPr lang="en-US" baseline="0" dirty="0" err="1" smtClean="0"/>
              <a:t>pis</a:t>
            </a:r>
            <a:r>
              <a:rPr lang="en-US" baseline="0" dirty="0" smtClean="0"/>
              <a:t>, and some with stars.  By now, you may in </a:t>
            </a:r>
            <a:r>
              <a:rPr lang="en-US" dirty="0" smtClean="0"/>
              <a:t>Bellman equation</a:t>
            </a:r>
            <a:r>
              <a:rPr lang="en-US" baseline="0" dirty="0" smtClean="0"/>
              <a:t> overload. </a:t>
            </a:r>
          </a:p>
          <a:p>
            <a:endParaRPr lang="en-US" baseline="0" dirty="0" smtClean="0"/>
          </a:p>
          <a:p>
            <a:r>
              <a:rPr lang="en-US" baseline="0" dirty="0" smtClean="0"/>
              <a:t> All these things, when you aren’t use to them, look the same.  And the good news, is that when you are used to them, they still all look the same.  They’re all just </a:t>
            </a:r>
            <a:r>
              <a:rPr lang="en-US" baseline="0" dirty="0" err="1" smtClean="0"/>
              <a:t>expeictmax</a:t>
            </a:r>
            <a:r>
              <a:rPr lang="en-US" baseline="0" dirty="0" smtClean="0"/>
              <a:t> written out in different ways.  There’s a max when I’m acting optimally.  Sometimes there’s a pi when I’m fixed to a policy. Anything we can do with values, we can do either with values or q-values since it’s just a matter of where we start our recurrence in </a:t>
            </a:r>
            <a:r>
              <a:rPr lang="en-US" baseline="0" dirty="0" err="1" smtClean="0"/>
              <a:t>expectimax</a:t>
            </a:r>
            <a:r>
              <a:rPr lang="en-US" baseline="0" dirty="0" smtClean="0"/>
              <a:t>.  Do I start at a state, which evaluates a state, or a q-state which evaluates an action? </a:t>
            </a:r>
          </a:p>
          <a:p>
            <a:endParaRPr lang="en-US" baseline="0" dirty="0" smtClean="0"/>
          </a:p>
          <a:p>
            <a:r>
              <a:rPr lang="en-US" baseline="0" dirty="0" smtClean="0"/>
              <a:t>For MDPs, we know the probabilities, so we can compute the solutions online.  For reinforcement learning, we don’t know the value, so that requires new ways of solving the problem.  We’re going to dive into q-learning now.</a:t>
            </a:r>
          </a:p>
        </p:txBody>
      </p:sp>
      <p:sp>
        <p:nvSpPr>
          <p:cNvPr id="52228" name="Slide Number Placeholder 3"/>
          <p:cNvSpPr>
            <a:spLocks noGrp="1"/>
          </p:cNvSpPr>
          <p:nvPr>
            <p:ph type="sldNum" sz="quarter" idx="5"/>
          </p:nvPr>
        </p:nvSpPr>
        <p:spPr>
          <a:noFill/>
        </p:spPr>
        <p:txBody>
          <a:bodyPr/>
          <a:lstStyle/>
          <a:p>
            <a:fld id="{4B44AFB6-BBB0-4A1F-B30B-98094C83B369}" type="slidenum">
              <a:rPr lang="en-US" smtClean="0"/>
              <a:pPr/>
              <a:t>33</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model free learning</a:t>
            </a:r>
            <a:r>
              <a:rPr lang="en-US" baseline="0" dirty="0" smtClean="0"/>
              <a:t> mean?  The agent experiences the world through a stream of transitions that form episodes. For example, you start in state S, you take an action (forget for a second where we know to take that action), then you land in state s’ you take action a’, you end in state s’’.</a:t>
            </a:r>
          </a:p>
          <a:p>
            <a:endParaRPr lang="en-US" baseline="0" dirty="0" smtClean="0"/>
          </a:p>
          <a:p>
            <a:r>
              <a:rPr lang="en-US" baseline="0" dirty="0" smtClean="0"/>
              <a:t>Every transition is going to cause you to learn about the world, and improve the world.  Over time these updates will mimic Bellman updates.</a:t>
            </a:r>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34</a:t>
            </a:fld>
            <a:endParaRPr lang="en-US"/>
          </a:p>
        </p:txBody>
      </p:sp>
    </p:spTree>
    <p:extLst>
      <p:ext uri="{BB962C8B-B14F-4D97-AF65-F5344CB8AC3E}">
        <p14:creationId xmlns:p14="http://schemas.microsoft.com/office/powerpoint/2010/main" val="1533641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were held back for decades by staring at value updates.  In short,</a:t>
            </a:r>
            <a:r>
              <a:rPr lang="en-US" baseline="0" dirty="0" smtClean="0"/>
              <a:t> the problem was that they require first doing a max, and we can’t compute that by sampling.</a:t>
            </a:r>
          </a:p>
          <a:p>
            <a:endParaRPr lang="en-US" dirty="0" smtClean="0"/>
          </a:p>
          <a:p>
            <a:r>
              <a:rPr lang="en-US" dirty="0" smtClean="0"/>
              <a:t>Bye we shouldn’t really be evaluating values anyway.  We should be evaluating actions. The value of an action is its Q-value.</a:t>
            </a:r>
            <a:r>
              <a:rPr lang="en-US" baseline="0" dirty="0" smtClean="0"/>
              <a:t> </a:t>
            </a:r>
          </a:p>
          <a:p>
            <a:endParaRPr lang="en-US" baseline="0" dirty="0" smtClean="0"/>
          </a:p>
          <a:p>
            <a:r>
              <a:rPr lang="en-US" baseline="0" dirty="0" smtClean="0"/>
              <a:t>So here’s how that works.  In this case it’s q-value iteration.  If we knew the MDP, we would do it like in equation 1.  Now instead of having a max on the outside, we have an average.  We know how to do that with sampling.  Here’s how</a:t>
            </a:r>
            <a:r>
              <a:rPr lang="mr-IN" baseline="0" dirty="0" smtClean="0"/>
              <a:t>…</a:t>
            </a:r>
            <a:r>
              <a:rPr lang="en-US" baseline="0" dirty="0" smtClean="0"/>
              <a:t>.</a:t>
            </a:r>
          </a:p>
          <a:p>
            <a:endParaRPr lang="en-US" dirty="0" smtClean="0"/>
          </a:p>
          <a:p>
            <a:r>
              <a:rPr lang="en-US" dirty="0" smtClean="0"/>
              <a:t>On the basis of one sample, what can</a:t>
            </a:r>
            <a:r>
              <a:rPr lang="en-US" baseline="0" dirty="0" smtClean="0"/>
              <a:t> we </a:t>
            </a:r>
            <a:r>
              <a:rPr lang="en-US" baseline="0" dirty="0" err="1" smtClean="0"/>
              <a:t>conculde</a:t>
            </a:r>
            <a:r>
              <a:rPr lang="en-US" baseline="0" dirty="0" smtClean="0"/>
              <a:t> about the Q-state, &lt;s, a&gt;.  We’ve got a reward r, plus the maximum of the future actions, since we assume we’ll continue to act </a:t>
            </a:r>
            <a:r>
              <a:rPr lang="en-US" baseline="0" dirty="0" err="1" smtClean="0"/>
              <a:t>soptimally</a:t>
            </a:r>
            <a:r>
              <a:rPr lang="en-US" baseline="0" dirty="0" smtClean="0"/>
              <a:t>.  </a:t>
            </a:r>
          </a:p>
          <a:p>
            <a:endParaRPr lang="en-US" baseline="0" dirty="0" smtClean="0"/>
          </a:p>
          <a:p>
            <a:r>
              <a:rPr lang="en-US" baseline="0" dirty="0" smtClean="0"/>
              <a:t>We keep a running average.  It constantly maintains Q(s, a).  Every time we receive an </a:t>
            </a:r>
            <a:r>
              <a:rPr lang="en-US" baseline="0" dirty="0" err="1" smtClean="0"/>
              <a:t>instaneous</a:t>
            </a:r>
            <a:r>
              <a:rPr lang="en-US" baseline="0" dirty="0" smtClean="0"/>
              <a:t> sample, we fold it in with weight 1-alpha.</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35</a:t>
            </a:fld>
            <a:endParaRPr lang="en-US"/>
          </a:p>
        </p:txBody>
      </p:sp>
    </p:spTree>
    <p:extLst>
      <p:ext uri="{BB962C8B-B14F-4D97-AF65-F5344CB8AC3E}">
        <p14:creationId xmlns:p14="http://schemas.microsoft.com/office/powerpoint/2010/main" val="1949484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an amazing result here. </a:t>
            </a:r>
            <a:r>
              <a:rPr lang="en-US" sz="1200" dirty="0" smtClean="0"/>
              <a:t>Q-learning converges to OPTIMAL policy,</a:t>
            </a:r>
            <a:r>
              <a:rPr lang="en-US" sz="1200" baseline="0" dirty="0" smtClean="0"/>
              <a:t> even if you’re NOT FOLLOWING IT!!!!</a:t>
            </a:r>
          </a:p>
          <a:p>
            <a:endParaRPr lang="en-US" sz="1200" baseline="0" dirty="0" smtClean="0"/>
          </a:p>
          <a:p>
            <a:r>
              <a:rPr lang="en-US" sz="1200" baseline="0" dirty="0" smtClean="0"/>
              <a:t>This is called </a:t>
            </a:r>
            <a:r>
              <a:rPr lang="en-US" sz="1200" dirty="0" smtClean="0">
                <a:solidFill>
                  <a:srgbClr val="C00000"/>
                </a:solidFill>
              </a:rPr>
              <a:t>off-policy learning (you don’t have to follow the</a:t>
            </a:r>
            <a:r>
              <a:rPr lang="en-US" sz="1200" baseline="0" dirty="0" smtClean="0">
                <a:solidFill>
                  <a:srgbClr val="C00000"/>
                </a:solidFill>
              </a:rPr>
              <a:t> perfect policy in order to learn it)</a:t>
            </a:r>
            <a:r>
              <a:rPr lang="en-US" sz="1200" dirty="0" smtClean="0">
                <a:solidFill>
                  <a:srgbClr val="C00000"/>
                </a:solidFill>
              </a:rPr>
              <a:t>.</a:t>
            </a:r>
          </a:p>
          <a:p>
            <a:endParaRPr lang="en-US" sz="1200" baseline="0" dirty="0" smtClean="0">
              <a:solidFill>
                <a:srgbClr val="C00000"/>
              </a:solidFill>
            </a:endParaRPr>
          </a:p>
          <a:p>
            <a:r>
              <a:rPr lang="en-US" sz="1200" baseline="0" dirty="0" smtClean="0">
                <a:solidFill>
                  <a:srgbClr val="C00000"/>
                </a:solidFill>
              </a:rPr>
              <a:t>There are a few caveats. </a:t>
            </a:r>
            <a:r>
              <a:rPr lang="en-US" sz="1200" dirty="0" smtClean="0"/>
              <a:t>Basically, in the limit, it doesn’t matter how you select actions –</a:t>
            </a:r>
            <a:r>
              <a:rPr lang="en-US" sz="1200" baseline="0" dirty="0" smtClean="0"/>
              <a:t> you can jump of the cliff a lot, but you’ll still be able to learn the optimal policy.</a:t>
            </a:r>
            <a:r>
              <a:rPr lang="en-US" sz="1200" baseline="0" dirty="0" smtClean="0">
                <a:solidFill>
                  <a:srgbClr val="C00000"/>
                </a:solidFill>
              </a:rPr>
              <a:t>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36</a:t>
            </a:fld>
            <a:endParaRPr lang="en-US"/>
          </a:p>
        </p:txBody>
      </p:sp>
    </p:spTree>
    <p:extLst>
      <p:ext uri="{BB962C8B-B14F-4D97-AF65-F5344CB8AC3E}">
        <p14:creationId xmlns:p14="http://schemas.microsoft.com/office/powerpoint/2010/main" val="2072749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q-learning require in order for us to learn an optimal policy.</a:t>
            </a:r>
          </a:p>
          <a:p>
            <a:r>
              <a:rPr lang="en-US" dirty="0" smtClean="0"/>
              <a:t>It requires that you explore enough,. </a:t>
            </a:r>
          </a:p>
          <a:p>
            <a:r>
              <a:rPr lang="en-US" dirty="0" smtClean="0"/>
              <a:t>One</a:t>
            </a:r>
            <a:r>
              <a:rPr lang="en-US" baseline="0" dirty="0" smtClean="0"/>
              <a:t> of the most important things in reinforcement learning is an inevitable trade off between exploration and exploitation.</a:t>
            </a:r>
          </a:p>
          <a:p>
            <a:r>
              <a:rPr lang="en-US" baseline="0" dirty="0" smtClean="0"/>
              <a:t>You have to try some stuff.  You have to make some mistakes.  </a:t>
            </a:r>
          </a:p>
          <a:p>
            <a:r>
              <a:rPr lang="en-US" baseline="0" dirty="0" smtClean="0"/>
              <a:t>Exploration may be disastrous.  The food might be terrible. You may get food poisoning.  But it may be your new favorite restaurant.  If you don’t explore it, then you might miss out on your favorite restaurant until the end of time.</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37</a:t>
            </a:fld>
            <a:endParaRPr lang="en-US"/>
          </a:p>
        </p:txBody>
      </p:sp>
    </p:spTree>
    <p:extLst>
      <p:ext uri="{BB962C8B-B14F-4D97-AF65-F5344CB8AC3E}">
        <p14:creationId xmlns:p14="http://schemas.microsoft.com/office/powerpoint/2010/main" val="189961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38</a:t>
            </a:fld>
            <a:endParaRPr lang="en-US"/>
          </a:p>
        </p:txBody>
      </p:sp>
    </p:spTree>
    <p:extLst>
      <p:ext uri="{BB962C8B-B14F-4D97-AF65-F5344CB8AC3E}">
        <p14:creationId xmlns:p14="http://schemas.microsoft.com/office/powerpoint/2010/main" val="1260820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Q-learning didn’t specify</a:t>
            </a:r>
            <a:r>
              <a:rPr lang="en-US" baseline="0" dirty="0" smtClean="0"/>
              <a:t> how to select actions. </a:t>
            </a:r>
          </a:p>
          <a:p>
            <a:r>
              <a:rPr lang="en-US" baseline="0" dirty="0" smtClean="0"/>
              <a:t>This tells us how to selection actions to allow q-learning to do it’s magic.</a:t>
            </a:r>
          </a:p>
          <a:p>
            <a:endParaRPr lang="en-US" baseline="0" dirty="0" smtClean="0"/>
          </a:p>
          <a:p>
            <a:r>
              <a:rPr lang="en-US" baseline="0" dirty="0" smtClean="0"/>
              <a:t>The simplest way to act is called an Epsilon greedy policy.  At every time step, with some (presumably small) probability, we choose something randomly.</a:t>
            </a:r>
          </a:p>
          <a:p>
            <a:r>
              <a:rPr lang="en-US" baseline="0" dirty="0" smtClean="0"/>
              <a:t>With a presumably large probability, we act on our current policy.</a:t>
            </a:r>
          </a:p>
          <a:p>
            <a:endParaRPr lang="en-US" baseline="0" dirty="0" smtClean="0"/>
          </a:p>
          <a:p>
            <a:r>
              <a:rPr lang="en-US" baseline="0" dirty="0" smtClean="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39</a:t>
            </a:fld>
            <a:endParaRPr lang="en-US"/>
          </a:p>
        </p:txBody>
      </p:sp>
    </p:spTree>
    <p:extLst>
      <p:ext uri="{BB962C8B-B14F-4D97-AF65-F5344CB8AC3E}">
        <p14:creationId xmlns:p14="http://schemas.microsoft.com/office/powerpoint/2010/main" val="1984610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should you explore?  We’ll</a:t>
            </a:r>
            <a:r>
              <a:rPr lang="en-US" baseline="0" dirty="0" smtClean="0"/>
              <a:t> we could try a fixed amount of randomness, or we could explore areas where the badness has not yet been established.</a:t>
            </a:r>
            <a:endParaRPr lang="en-US" dirty="0" smtClean="0"/>
          </a:p>
          <a:p>
            <a:r>
              <a:rPr lang="en-US" dirty="0" smtClean="0"/>
              <a:t>You should have optimism in the face of uncertainty! </a:t>
            </a:r>
            <a:r>
              <a:rPr lang="en-US" baseline="0" dirty="0" smtClean="0"/>
              <a:t>  Go boldly into that dark cave.</a:t>
            </a:r>
            <a:endParaRPr lang="en-US" dirty="0" smtClean="0"/>
          </a:p>
          <a:p>
            <a:endParaRPr lang="en-US" dirty="0" smtClean="0"/>
          </a:p>
          <a:p>
            <a:r>
              <a:rPr lang="en-US" dirty="0" smtClean="0"/>
              <a:t>We can quantify this by defining an exploration function F.  It takes in a value estimate of the utility U</a:t>
            </a:r>
            <a:r>
              <a:rPr lang="en-US" baseline="0" dirty="0" smtClean="0"/>
              <a:t> and a count of how often we’ve visited N.  For Q states N is the number of times we’ve tried that option out. </a:t>
            </a:r>
          </a:p>
          <a:p>
            <a:r>
              <a:rPr lang="en-US" baseline="0" dirty="0" smtClean="0"/>
              <a:t>We take the utility, and we add a bonus </a:t>
            </a:r>
            <a:r>
              <a:rPr lang="en-US" dirty="0" smtClean="0"/>
              <a:t>k/n that decreases over time as we increase the number of</a:t>
            </a:r>
            <a:r>
              <a:rPr lang="en-US" baseline="0" dirty="0" smtClean="0"/>
              <a:t> samples.  K lets us determine how much exploration to do.</a:t>
            </a:r>
          </a:p>
          <a:p>
            <a:endParaRPr lang="en-US" baseline="0" dirty="0" smtClean="0"/>
          </a:p>
          <a:p>
            <a:endParaRPr lang="en-US" baseline="0" dirty="0" smtClean="0"/>
          </a:p>
          <a:p>
            <a:r>
              <a:rPr lang="en-US" baseline="0" dirty="0" smtClean="0"/>
              <a:t>Here’s our regular Q update.  </a:t>
            </a:r>
            <a:r>
              <a:rPr lang="mr-IN" baseline="0" dirty="0" smtClean="0"/>
              <a:t>…</a:t>
            </a:r>
            <a:endParaRPr lang="en-US" baseline="0" dirty="0" smtClean="0"/>
          </a:p>
          <a:p>
            <a:r>
              <a:rPr lang="en-US" baseline="0" dirty="0" smtClean="0"/>
              <a:t>We can  modify it by this term that boosts it with this function that gives us a reason to explore unknown states.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40</a:t>
            </a:fld>
            <a:endParaRPr lang="en-US"/>
          </a:p>
        </p:txBody>
      </p:sp>
    </p:spTree>
    <p:extLst>
      <p:ext uri="{BB962C8B-B14F-4D97-AF65-F5344CB8AC3E}">
        <p14:creationId xmlns:p14="http://schemas.microsoft.com/office/powerpoint/2010/main" val="828823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brings us to the idea of regret.  It’s one of those terms that has an everyday meaning, but it has a very specific</a:t>
            </a:r>
            <a:r>
              <a:rPr lang="en-US" baseline="0" dirty="0" smtClean="0"/>
              <a:t> meaning in this course.</a:t>
            </a:r>
          </a:p>
          <a:p>
            <a:r>
              <a:rPr lang="en-US" baseline="0" dirty="0" smtClean="0"/>
              <a:t>You don’t get to be the wise optimal robot without making some mistakes in your youth.  Here’s the wise old robot remembering when it was young and jumping into fire pits.  You don’t learn an optimal policy without doing so.</a:t>
            </a:r>
          </a:p>
          <a:p>
            <a:endParaRPr lang="en-US" baseline="0" dirty="0" smtClean="0"/>
          </a:p>
          <a:p>
            <a:r>
              <a:rPr lang="en-US" baseline="0" dirty="0" smtClean="0"/>
              <a:t>Read 2</a:t>
            </a:r>
            <a:r>
              <a:rPr lang="en-US" baseline="30000" dirty="0" smtClean="0"/>
              <a:t>nd</a:t>
            </a:r>
            <a:r>
              <a:rPr lang="en-US" baseline="0" dirty="0" smtClean="0"/>
              <a:t> bullet. Why expected?  Because there’s some randomness to the world, which any optimal policy must account for.</a:t>
            </a:r>
          </a:p>
          <a:p>
            <a:endParaRPr lang="en-US" baseline="0" dirty="0" smtClean="0"/>
          </a:p>
          <a:p>
            <a:r>
              <a:rPr lang="en-US" baseline="0" dirty="0" smtClean="0"/>
              <a:t>Minimizing regret is like optimally learning to be optimal.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41</a:t>
            </a:fld>
            <a:endParaRPr lang="en-US"/>
          </a:p>
        </p:txBody>
      </p:sp>
    </p:spTree>
    <p:extLst>
      <p:ext uri="{BB962C8B-B14F-4D97-AF65-F5344CB8AC3E}">
        <p14:creationId xmlns:p14="http://schemas.microsoft.com/office/powerpoint/2010/main" val="1180975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you do in</a:t>
            </a:r>
            <a:r>
              <a:rPr lang="en-US" baseline="0" dirty="0" smtClean="0"/>
              <a:t> a game like </a:t>
            </a:r>
            <a:r>
              <a:rPr lang="en-US" baseline="0" dirty="0" err="1" smtClean="0"/>
              <a:t>PacMan</a:t>
            </a:r>
            <a:r>
              <a:rPr lang="en-US" baseline="0" dirty="0" smtClean="0"/>
              <a:t> when there are so many states, that you can’t possibly learn about every one.</a:t>
            </a:r>
          </a:p>
          <a:p>
            <a:endParaRPr lang="en-US" baseline="0" dirty="0" smtClean="0"/>
          </a:p>
          <a:p>
            <a:r>
              <a:rPr lang="en-US" baseline="0" dirty="0" smtClean="0"/>
              <a:t>The basic idea is called approximate Q-Learning.  When you learn that a ghost is bad, you should transfer that to other states that have ghosts.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42</a:t>
            </a:fld>
            <a:endParaRPr lang="en-US"/>
          </a:p>
        </p:txBody>
      </p:sp>
    </p:spTree>
    <p:extLst>
      <p:ext uri="{BB962C8B-B14F-4D97-AF65-F5344CB8AC3E}">
        <p14:creationId xmlns:p14="http://schemas.microsoft.com/office/powerpoint/2010/main" val="964946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a:t>
            </a:fld>
            <a:endParaRPr lang="en-US"/>
          </a:p>
        </p:txBody>
      </p:sp>
    </p:spTree>
    <p:extLst>
      <p:ext uri="{BB962C8B-B14F-4D97-AF65-F5344CB8AC3E}">
        <p14:creationId xmlns:p14="http://schemas.microsoft.com/office/powerpoint/2010/main" val="565730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 cell and every action, you’ve got a table</a:t>
            </a:r>
            <a:r>
              <a:rPr lang="en-US" baseline="0" dirty="0" smtClean="0"/>
              <a:t> of values that you’re storing.</a:t>
            </a:r>
          </a:p>
          <a:p>
            <a:r>
              <a:rPr lang="en-US" baseline="0" dirty="0" smtClean="0"/>
              <a:t>The problem is that for games like </a:t>
            </a:r>
            <a:r>
              <a:rPr lang="en-US" baseline="0" dirty="0" err="1" smtClean="0"/>
              <a:t>PackMan</a:t>
            </a:r>
            <a:r>
              <a:rPr lang="en-US" baseline="0" dirty="0" smtClean="0"/>
              <a:t> there are too many states to hold in memory, so many that you can’t hold them all in memory.</a:t>
            </a:r>
          </a:p>
          <a:p>
            <a:endParaRPr lang="en-US" baseline="0" dirty="0" smtClean="0"/>
          </a:p>
          <a:p>
            <a:r>
              <a:rPr lang="en-US" baseline="0" dirty="0" smtClean="0"/>
              <a:t>Instead, we want to generalize.  This is a fundamental idea in machine learning.</a:t>
            </a:r>
          </a:p>
          <a:p>
            <a:r>
              <a:rPr lang="en-US" baseline="0" dirty="0" smtClean="0"/>
              <a:t>You want to be able to generalize not just to save on time and storage, but because it’s better.  You’re going to learn faster through generalization.</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43</a:t>
            </a:fld>
            <a:endParaRPr lang="en-US"/>
          </a:p>
        </p:txBody>
      </p:sp>
    </p:spTree>
    <p:extLst>
      <p:ext uri="{BB962C8B-B14F-4D97-AF65-F5344CB8AC3E}">
        <p14:creationId xmlns:p14="http://schemas.microsoft.com/office/powerpoint/2010/main" val="1908836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us linear value functions.</a:t>
            </a:r>
          </a:p>
          <a:p>
            <a:r>
              <a:rPr lang="en-US" dirty="0" smtClean="0"/>
              <a:t>For state evaluation we had V(s), like what we did for Chess.  </a:t>
            </a:r>
          </a:p>
          <a:p>
            <a:r>
              <a:rPr lang="en-US" dirty="0" smtClean="0"/>
              <a:t>For reinforcement</a:t>
            </a:r>
            <a:r>
              <a:rPr lang="en-US" baseline="0" dirty="0" smtClean="0"/>
              <a:t> learning, we do Q(S,A), where we’re evaluating the actions as well as the state. </a:t>
            </a:r>
            <a:endParaRPr lang="en-US" dirty="0" smtClean="0"/>
          </a:p>
          <a:p>
            <a:r>
              <a:rPr lang="en-US" dirty="0" smtClean="0"/>
              <a:t>We’ll allow the learning algorithm to set the weights automatically.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45</a:t>
            </a:fld>
            <a:endParaRPr lang="en-US"/>
          </a:p>
        </p:txBody>
      </p:sp>
    </p:spTree>
    <p:extLst>
      <p:ext uri="{BB962C8B-B14F-4D97-AF65-F5344CB8AC3E}">
        <p14:creationId xmlns:p14="http://schemas.microsoft.com/office/powerpoint/2010/main" val="1575833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magic equation</a:t>
            </a:r>
            <a:r>
              <a:rPr lang="en-US" baseline="0" dirty="0" smtClean="0"/>
              <a:t> for approximate q-learning.</a:t>
            </a:r>
          </a:p>
          <a:p>
            <a:r>
              <a:rPr lang="en-US" baseline="0" dirty="0" smtClean="0"/>
              <a:t>I give you the state and the action, and out pops the value.</a:t>
            </a:r>
          </a:p>
          <a:p>
            <a:endParaRPr lang="en-US" baseline="0" dirty="0" smtClean="0"/>
          </a:p>
          <a:p>
            <a:r>
              <a:rPr lang="en-US" baseline="0" dirty="0" smtClean="0"/>
              <a:t>So how do we do learning with this type of Q function?</a:t>
            </a:r>
          </a:p>
          <a:p>
            <a:r>
              <a:rPr lang="en-US" baseline="0" dirty="0" smtClean="0"/>
              <a:t> The first part of the learning algorithm doesn’t actually care where the Q value came from.  It says, give me a transition so that I can learn.  </a:t>
            </a:r>
          </a:p>
          <a:p>
            <a:r>
              <a:rPr lang="en-US" baseline="0" dirty="0" smtClean="0"/>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p>
          <a:p>
            <a:r>
              <a:rPr lang="en-US" baseline="0" dirty="0" smtClean="0"/>
              <a:t>For an exact inference it’s this. This is just the algebraic re-write of taking alpha of one, and 1-alpha of the other.  </a:t>
            </a:r>
          </a:p>
          <a:p>
            <a:r>
              <a:rPr lang="en-US" baseline="0" dirty="0" smtClean="0"/>
              <a:t>Basically what we do is we keep our Q value around, and then nudge it in the direction of who we were wrong.</a:t>
            </a:r>
          </a:p>
          <a:p>
            <a:endParaRPr lang="en-US" baseline="0" dirty="0" smtClean="0"/>
          </a:p>
          <a:p>
            <a:r>
              <a:rPr lang="en-US" baseline="0" dirty="0" smtClean="0"/>
              <a:t>It would be really easy to update this value if we were storing Q values in a table.  However, now we’re strong Q values as a linear sum, and the only parameters we can adjust are the weights. </a:t>
            </a:r>
          </a:p>
          <a:p>
            <a:r>
              <a:rPr lang="en-US" baseline="0" dirty="0" smtClean="0"/>
              <a:t>If we determine that my Q value wasn’t high enough for this state, then we need to change the weights to make it higher.</a:t>
            </a:r>
          </a:p>
          <a:p>
            <a:r>
              <a:rPr lang="en-US" baseline="0" dirty="0" smtClean="0"/>
              <a:t>The way that we do that is to increase the weights?  Which ones?  All of them, but in proportion to the feature value.  If it’s negative we’re actually going to decrease its weight because of the sign change. </a:t>
            </a:r>
          </a:p>
          <a:p>
            <a:r>
              <a:rPr lang="en-US" baseline="0" dirty="0" smtClean="0"/>
              <a:t>You compute how wrong you were, and you try to adjust the weights to fix it.</a:t>
            </a:r>
          </a:p>
          <a:p>
            <a:endParaRPr lang="en-US" baseline="0" dirty="0" smtClean="0"/>
          </a:p>
          <a:p>
            <a:r>
              <a:rPr lang="en-US" baseline="0" dirty="0" smtClean="0"/>
              <a:t>Intuitive interpretation is to adjust these sliders.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46</a:t>
            </a:fld>
            <a:endParaRPr lang="en-US"/>
          </a:p>
        </p:txBody>
      </p:sp>
    </p:spTree>
    <p:extLst>
      <p:ext uri="{BB962C8B-B14F-4D97-AF65-F5344CB8AC3E}">
        <p14:creationId xmlns:p14="http://schemas.microsoft.com/office/powerpoint/2010/main" val="1387359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quick look to see why this update makes sense.  We</a:t>
            </a:r>
            <a:r>
              <a:rPr lang="en-US" baseline="0" dirty="0" smtClean="0"/>
              <a:t> can formally justify the approximate q-learning updates with least </a:t>
            </a:r>
            <a:r>
              <a:rPr lang="en-US" baseline="0" dirty="0" err="1" smtClean="0"/>
              <a:t>quares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47</a:t>
            </a:fld>
            <a:endParaRPr lang="en-US"/>
          </a:p>
        </p:txBody>
      </p:sp>
    </p:spTree>
    <p:extLst>
      <p:ext uri="{BB962C8B-B14F-4D97-AF65-F5344CB8AC3E}">
        <p14:creationId xmlns:p14="http://schemas.microsoft.com/office/powerpoint/2010/main" val="1149918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89E71FF5-1E58-4BF1-A395-323151E69486}" type="slidenum">
              <a:rPr lang="en-US" smtClean="0">
                <a:latin typeface="Arial" charset="0"/>
              </a:rPr>
              <a:pPr/>
              <a:t>48</a:t>
            </a:fld>
            <a:endParaRPr lang="en-US" smtClean="0">
              <a:latin typeface="Arial" charset="0"/>
            </a:endParaRPr>
          </a:p>
        </p:txBody>
      </p:sp>
      <p:sp>
        <p:nvSpPr>
          <p:cNvPr id="31747" name="Rectangle 2"/>
          <p:cNvSpPr>
            <a:spLocks noGrp="1" noRot="1" noChangeAspect="1" noChangeArrowheads="1" noTextEdit="1"/>
          </p:cNvSpPr>
          <p:nvPr>
            <p:ph type="sldImg"/>
          </p:nvPr>
        </p:nvSpPr>
        <p:spPr>
          <a:xfrm>
            <a:off x="138113" y="768350"/>
            <a:ext cx="6823075" cy="3838575"/>
          </a:xfrm>
          <a:ln/>
        </p:spPr>
      </p:sp>
      <p:sp>
        <p:nvSpPr>
          <p:cNvPr id="31748" name="Rectangle 3"/>
          <p:cNvSpPr>
            <a:spLocks noGrp="1" noChangeArrowheads="1"/>
          </p:cNvSpPr>
          <p:nvPr>
            <p:ph type="body" idx="1"/>
          </p:nvPr>
        </p:nvSpPr>
        <p:spPr>
          <a:noFill/>
          <a:ln/>
        </p:spPr>
        <p:txBody>
          <a:bodyPr/>
          <a:lstStyle/>
          <a:p>
            <a:r>
              <a:rPr lang="en-US" dirty="0" smtClean="0">
                <a:latin typeface="Arial" charset="0"/>
              </a:rPr>
              <a:t>W0 is an intercept</a:t>
            </a:r>
            <a:r>
              <a:rPr lang="en-US" baseline="0" dirty="0" smtClean="0">
                <a:latin typeface="Arial" charset="0"/>
              </a:rPr>
              <a:t> term, which corresponds to a bias feature that we’ll always set to 1.</a:t>
            </a:r>
          </a:p>
          <a:p>
            <a:r>
              <a:rPr lang="en-US" baseline="0" dirty="0" smtClean="0">
                <a:latin typeface="Arial" charset="0"/>
              </a:rPr>
              <a:t>Here we only have 1 real feature f_1.</a:t>
            </a:r>
          </a:p>
          <a:p>
            <a:r>
              <a:rPr lang="en-US" baseline="0" dirty="0" smtClean="0">
                <a:latin typeface="Arial" charset="0"/>
              </a:rPr>
              <a:t>The prediction is Y hat.</a:t>
            </a:r>
          </a:p>
          <a:p>
            <a:endParaRPr lang="en-US" baseline="0" dirty="0" smtClean="0">
              <a:latin typeface="Arial" charset="0"/>
            </a:endParaRPr>
          </a:p>
          <a:p>
            <a:r>
              <a:rPr lang="en-US" baseline="0" dirty="0" smtClean="0">
                <a:latin typeface="Arial" charset="0"/>
              </a:rPr>
              <a:t>This can happen in  multiple dimensions.  The dimensionality increases with the number of features.</a:t>
            </a:r>
          </a:p>
          <a:p>
            <a:endParaRPr lang="en-US" baseline="0" dirty="0" smtClean="0">
              <a:latin typeface="Arial" charset="0"/>
            </a:endParaRPr>
          </a:p>
          <a:p>
            <a:r>
              <a:rPr lang="en-US" baseline="0" dirty="0" smtClean="0">
                <a:latin typeface="Arial" charset="0"/>
              </a:rPr>
              <a:t>How do we find good values for the features, given a bunch of data points?  No q-learning, no robots, just in general.</a:t>
            </a:r>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r>
              <a:rPr lang="en-US" dirty="0" smtClean="0">
                <a:latin typeface="Arial" charset="0"/>
              </a:rPr>
              <a:t>Figure 1: scatter(1:20,10+(1:20)+2*</a:t>
            </a:r>
            <a:r>
              <a:rPr lang="en-US" dirty="0" err="1" smtClean="0">
                <a:latin typeface="Arial" charset="0"/>
              </a:rPr>
              <a:t>randn</a:t>
            </a:r>
            <a:r>
              <a:rPr lang="en-US" dirty="0" smtClean="0">
                <a:latin typeface="Arial" charset="0"/>
              </a:rPr>
              <a:t>(1,20),'</a:t>
            </a:r>
            <a:r>
              <a:rPr lang="en-US" dirty="0" err="1" smtClean="0">
                <a:latin typeface="Arial" charset="0"/>
              </a:rPr>
              <a:t>k','filled</a:t>
            </a:r>
            <a:r>
              <a:rPr lang="en-US" dirty="0" smtClean="0">
                <a:latin typeface="Arial" charset="0"/>
              </a:rPr>
              <a:t>'); a=axis; a(3)=0; axis(a);</a:t>
            </a:r>
          </a:p>
          <a:p>
            <a:endParaRPr lang="en-US" dirty="0" smtClean="0">
              <a:latin typeface="Arial" charset="0"/>
            </a:endParaRPr>
          </a:p>
          <a:p>
            <a:endParaRPr lang="en-US" dirty="0" smtClean="0">
              <a:latin typeface="Arial" charset="0"/>
            </a:endParaRPr>
          </a:p>
          <a:p>
            <a:endParaRPr lang="en-US" dirty="0" smtClean="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7A340F1-87EB-42C4-9B92-D21398C38303}" type="slidenum">
              <a:rPr lang="en-US" smtClean="0">
                <a:latin typeface="Arial" charset="0"/>
              </a:rPr>
              <a:pPr/>
              <a:t>49</a:t>
            </a:fld>
            <a:endParaRPr lang="en-US" smtClean="0">
              <a:latin typeface="Arial" charset="0"/>
            </a:endParaRPr>
          </a:p>
        </p:txBody>
      </p:sp>
      <p:sp>
        <p:nvSpPr>
          <p:cNvPr id="32771" name="Rectangle 2"/>
          <p:cNvSpPr>
            <a:spLocks noGrp="1" noRot="1" noChangeAspect="1" noChangeArrowheads="1" noTextEdit="1"/>
          </p:cNvSpPr>
          <p:nvPr>
            <p:ph type="sldImg"/>
          </p:nvPr>
        </p:nvSpPr>
        <p:spPr>
          <a:xfrm>
            <a:off x="138113" y="768350"/>
            <a:ext cx="6823075" cy="3838575"/>
          </a:xfrm>
          <a:ln/>
        </p:spPr>
      </p:sp>
      <p:sp>
        <p:nvSpPr>
          <p:cNvPr id="32772" name="Rectangle 3"/>
          <p:cNvSpPr>
            <a:spLocks noGrp="1" noChangeArrowheads="1"/>
          </p:cNvSpPr>
          <p:nvPr>
            <p:ph type="body" idx="1"/>
          </p:nvPr>
        </p:nvSpPr>
        <p:spPr>
          <a:noFill/>
          <a:ln/>
        </p:spPr>
        <p:txBody>
          <a:bodyPr/>
          <a:lstStyle/>
          <a:p>
            <a:r>
              <a:rPr lang="en-US" dirty="0" smtClean="0">
                <a:latin typeface="Arial" charset="0"/>
              </a:rPr>
              <a:t>I’ve got some prediction  Y HAT that is determined</a:t>
            </a:r>
            <a:r>
              <a:rPr lang="en-US" baseline="0" dirty="0" smtClean="0">
                <a:latin typeface="Arial" charset="0"/>
              </a:rPr>
              <a:t> by the weights.  Better weights will get us closer to the true observation Y.</a:t>
            </a:r>
          </a:p>
          <a:p>
            <a:r>
              <a:rPr lang="en-US" baseline="0" dirty="0" smtClean="0">
                <a:latin typeface="Arial" charset="0"/>
              </a:rPr>
              <a:t>We can </a:t>
            </a:r>
            <a:r>
              <a:rPr lang="en-US" baseline="0" dirty="0" err="1" smtClean="0">
                <a:latin typeface="Arial" charset="0"/>
              </a:rPr>
              <a:t>quanitfy</a:t>
            </a:r>
            <a:r>
              <a:rPr lang="en-US" baseline="0" dirty="0" smtClean="0">
                <a:latin typeface="Arial" charset="0"/>
              </a:rPr>
              <a:t> how wrong we are with one set of weights as the sum of the differences between our predictions and the truth.  We square it because being off in the positive or negative directions are both bad.</a:t>
            </a:r>
          </a:p>
          <a:p>
            <a:r>
              <a:rPr lang="en-US" baseline="0" dirty="0" smtClean="0">
                <a:latin typeface="Arial" charset="0"/>
              </a:rPr>
              <a:t>Then our predictions can be expressed in terms of the K features in this linear form with the features of X.</a:t>
            </a:r>
          </a:p>
          <a:p>
            <a:endParaRPr lang="en-US" baseline="0" dirty="0" smtClean="0">
              <a:latin typeface="Arial" charset="0"/>
            </a:endParaRPr>
          </a:p>
          <a:p>
            <a:r>
              <a:rPr lang="en-US" baseline="0" dirty="0" smtClean="0">
                <a:latin typeface="Arial" charset="0"/>
              </a:rPr>
              <a:t>We should move the weights to make this error small.  This is how we derive the formula for linear regression. </a:t>
            </a:r>
            <a:endParaRPr lang="en-US" dirty="0"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learn an approximate model based on our</a:t>
            </a:r>
            <a:r>
              <a:rPr lang="en-US" baseline="0" dirty="0" smtClean="0"/>
              <a:t> experiences. Then we’re going to solve for the values as if the learned model were correct.</a:t>
            </a:r>
          </a:p>
          <a:p>
            <a:endParaRPr lang="en-US" baseline="0" dirty="0" smtClean="0"/>
          </a:p>
          <a:p>
            <a:r>
              <a:rPr lang="en-US" baseline="0" dirty="0" smtClean="0"/>
              <a:t>So how do we do that?</a:t>
            </a:r>
          </a:p>
          <a:p>
            <a:r>
              <a:rPr lang="en-US" baseline="0" dirty="0" smtClean="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a:t>
            </a:fld>
            <a:endParaRPr lang="en-US"/>
          </a:p>
        </p:txBody>
      </p:sp>
    </p:spTree>
    <p:extLst>
      <p:ext uri="{BB962C8B-B14F-4D97-AF65-F5344CB8AC3E}">
        <p14:creationId xmlns:p14="http://schemas.microsoft.com/office/powerpoint/2010/main" val="83630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Someone</a:t>
            </a:r>
            <a:r>
              <a:rPr lang="en-US" baseline="0" dirty="0" smtClean="0"/>
              <a:t> gives us a policy pi.  We say, alright we’re going to do this.</a:t>
            </a:r>
          </a:p>
          <a:p>
            <a:r>
              <a:rPr lang="en-US" baseline="0" dirty="0" smtClean="0"/>
              <a:t>(Here we’re setting the gamma to be one, just to make the example sample).</a:t>
            </a:r>
          </a:p>
          <a:p>
            <a:r>
              <a:rPr lang="en-US" baseline="0" dirty="0" smtClean="0"/>
              <a:t>Ep 1 and 2 are the same.</a:t>
            </a:r>
          </a:p>
          <a:p>
            <a:r>
              <a:rPr lang="en-US" dirty="0" smtClean="0"/>
              <a:t>Ep 3 and 4 are different.</a:t>
            </a:r>
          </a:p>
          <a:p>
            <a:endParaRPr lang="en-US" dirty="0" smtClean="0"/>
          </a:p>
          <a:p>
            <a:r>
              <a:rPr lang="en-US" dirty="0" smtClean="0"/>
              <a:t>We can then used these observations</a:t>
            </a:r>
            <a:r>
              <a:rPr lang="en-US" baseline="0" dirty="0" smtClean="0"/>
              <a:t> to compute a model.  </a:t>
            </a:r>
          </a:p>
          <a:p>
            <a:r>
              <a:rPr lang="en-US" baseline="0" dirty="0" smtClean="0"/>
              <a:t>The transition from B having selected East results in C 100% of the time.</a:t>
            </a:r>
          </a:p>
          <a:p>
            <a:r>
              <a:rPr lang="en-US" baseline="0" dirty="0" smtClean="0"/>
              <a:t>The </a:t>
            </a:r>
            <a:r>
              <a:rPr lang="en-US" baseline="0" dirty="0" err="1" smtClean="0"/>
              <a:t>transiition</a:t>
            </a:r>
            <a:r>
              <a:rPr lang="en-US" baseline="0" dirty="0" smtClean="0"/>
              <a:t> from C having picked the action East results in D 75% of the time and A 25% of the time.</a:t>
            </a:r>
          </a:p>
          <a:p>
            <a:endParaRPr lang="en-US" baseline="0" dirty="0" smtClean="0"/>
          </a:p>
          <a:p>
            <a:r>
              <a:rPr lang="en-US" baseline="0" dirty="0" smtClean="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a:t>
            </a:fld>
            <a:endParaRPr lang="en-US"/>
          </a:p>
        </p:txBody>
      </p:sp>
    </p:spTree>
    <p:extLst>
      <p:ext uri="{BB962C8B-B14F-4D97-AF65-F5344CB8AC3E}">
        <p14:creationId xmlns:p14="http://schemas.microsoft.com/office/powerpoint/2010/main" val="1716488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the model free version we don’t weight</a:t>
            </a:r>
            <a:r>
              <a:rPr lang="en-US" baseline="0" dirty="0" smtClean="0"/>
              <a:t> by the probability.  </a:t>
            </a:r>
          </a:p>
          <a:p>
            <a:r>
              <a:rPr lang="en-US" baseline="0" dirty="0" smtClean="0"/>
              <a:t>But in this case they’re equivalent, since they will appear with the right frequency.</a:t>
            </a:r>
          </a:p>
          <a:p>
            <a:r>
              <a:rPr lang="en-US" dirty="0" smtClean="0"/>
              <a:t>It’s really just a matter of how and when you group things.</a:t>
            </a:r>
          </a:p>
          <a:p>
            <a:r>
              <a:rPr lang="en-US" dirty="0" smtClean="0"/>
              <a:t>In</a:t>
            </a:r>
            <a:r>
              <a:rPr lang="en-US" baseline="0" dirty="0" smtClean="0"/>
              <a:t> the reinforcement learning there is going </a:t>
            </a:r>
            <a:r>
              <a:rPr lang="en-US" baseline="0" dirty="0" err="1" smtClean="0"/>
              <a:t>ot</a:t>
            </a:r>
            <a:r>
              <a:rPr lang="en-US" baseline="0" dirty="0" smtClean="0"/>
              <a:t> be a difference because we will take the structure into account. Things are going to depend on the other states around them.</a:t>
            </a:r>
          </a:p>
          <a:p>
            <a:r>
              <a:rPr lang="en-US" baseline="0" dirty="0" smtClean="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7</a:t>
            </a:fld>
            <a:endParaRPr lang="en-US"/>
          </a:p>
        </p:txBody>
      </p:sp>
    </p:spTree>
    <p:extLst>
      <p:ext uri="{BB962C8B-B14F-4D97-AF65-F5344CB8AC3E}">
        <p14:creationId xmlns:p14="http://schemas.microsoft.com/office/powerpoint/2010/main" val="999148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now we're going to talk about model free</a:t>
            </a:r>
          </a:p>
          <a:p>
            <a:r>
              <a:rPr lang="en-US" sz="1200" b="0" i="0" u="none" strike="noStrike" kern="1200" dirty="0" smtClean="0">
                <a:solidFill>
                  <a:schemeClr val="tx1"/>
                </a:solidFill>
                <a:effectLst/>
                <a:latin typeface="Arial" pitchFamily="34" charset="0"/>
                <a:ea typeface="+mn-ea"/>
                <a:cs typeface="+mn-cs"/>
              </a:rPr>
              <a:t>learning and model free learning we</a:t>
            </a:r>
          </a:p>
          <a:p>
            <a:r>
              <a:rPr lang="en-US" sz="1200" b="0" i="0" u="none" strike="noStrike" kern="1200" dirty="0" smtClean="0">
                <a:solidFill>
                  <a:schemeClr val="tx1"/>
                </a:solidFill>
                <a:effectLst/>
                <a:latin typeface="Arial" pitchFamily="34" charset="0"/>
                <a:ea typeface="+mn-ea"/>
                <a:cs typeface="+mn-cs"/>
              </a:rPr>
              <a:t>don't construct a model of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 </a:t>
            </a:r>
          </a:p>
          <a:p>
            <a:r>
              <a:rPr lang="en-US" sz="1200" b="0" i="0" u="none" strike="noStrike" kern="1200" dirty="0" smtClean="0">
                <a:solidFill>
                  <a:schemeClr val="tx1"/>
                </a:solidFill>
                <a:effectLst/>
                <a:latin typeface="Arial" pitchFamily="34" charset="0"/>
                <a:ea typeface="+mn-ea"/>
                <a:cs typeface="+mn-cs"/>
              </a:rPr>
              <a:t>Instead,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take actions and every time we take an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action we compare what we thought was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going to happen to what actually did happen</a:t>
            </a:r>
            <a:r>
              <a:rPr lang="en-US" sz="1200" b="0" i="0" u="none" strike="noStrike" kern="1200" baseline="0" dirty="0" smtClean="0">
                <a:solidFill>
                  <a:schemeClr val="tx1"/>
                </a:solidFill>
                <a:effectLst/>
                <a:latin typeface="Arial" pitchFamily="34" charset="0"/>
                <a:ea typeface="+mn-ea"/>
                <a:cs typeface="+mn-cs"/>
              </a:rPr>
              <a:t>.</a:t>
            </a:r>
          </a:p>
          <a:p>
            <a:r>
              <a:rPr lang="en-US" sz="1200" b="0" i="0" u="none" strike="noStrike" kern="1200" dirty="0" smtClean="0">
                <a:solidFill>
                  <a:schemeClr val="tx1"/>
                </a:solidFill>
                <a:effectLst/>
                <a:latin typeface="Arial" pitchFamily="34" charset="0"/>
                <a:ea typeface="+mn-ea"/>
                <a:cs typeface="+mn-cs"/>
              </a:rPr>
              <a:t>Whenever something is better or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worse than what we expected we adjust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our values up and down.</a:t>
            </a:r>
          </a:p>
          <a:p>
            <a:r>
              <a:rPr lang="en-US" sz="1200" b="0" i="0" u="none" strike="noStrike" kern="1200" dirty="0" smtClean="0">
                <a:solidFill>
                  <a:schemeClr val="tx1"/>
                </a:solidFill>
                <a:effectLst/>
                <a:latin typeface="Arial" pitchFamily="34" charset="0"/>
                <a:ea typeface="+mn-ea"/>
                <a:cs typeface="+mn-cs"/>
              </a:rPr>
              <a:t>So what we track</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in a model free approach is the values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of interest themselves not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functions or the rewards.</a:t>
            </a:r>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8</a:t>
            </a:fld>
            <a:endParaRPr lang="en-US"/>
          </a:p>
        </p:txBody>
      </p:sp>
    </p:spTree>
    <p:extLst>
      <p:ext uri="{BB962C8B-B14F-4D97-AF65-F5344CB8AC3E}">
        <p14:creationId xmlns:p14="http://schemas.microsoft.com/office/powerpoint/2010/main" val="150447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reinforcement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9</a:t>
            </a:fld>
            <a:endParaRPr lang="en-US"/>
          </a:p>
        </p:txBody>
      </p:sp>
    </p:spTree>
    <p:extLst>
      <p:ext uri="{BB962C8B-B14F-4D97-AF65-F5344CB8AC3E}">
        <p14:creationId xmlns:p14="http://schemas.microsoft.com/office/powerpoint/2010/main" val="933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12</a:t>
            </a:fld>
            <a:endParaRPr lang="en-US"/>
          </a:p>
        </p:txBody>
      </p:sp>
    </p:spTree>
    <p:extLst>
      <p:ext uri="{BB962C8B-B14F-4D97-AF65-F5344CB8AC3E}">
        <p14:creationId xmlns:p14="http://schemas.microsoft.com/office/powerpoint/2010/main" val="82075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B51EFBD2-A148-48AD-9D47-CD4286BBDCF4}"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B6EB40C-E905-43FA-A787-E5AE665DFB4F}"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E6B6014-538B-4104-B2A7-56E8D9CAEB14}"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05A4B49-A051-4FAA-9AEC-835F91AA8D34}"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7B7AC01-D2CB-4540-93D1-D7C3B9A542A8}"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5C4967-531B-45F1-B9E5-EE8E1016A64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7EEB04B-40E3-4769-81A4-173CB0767A2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10E7C30-ADED-4EC1-A9AA-3F7255F75641}"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990927E0-E593-4C6F-8C86-8B3BC09663A0}"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168602E-2215-4921-BE3E-EDA24D8B5B3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E055ADB-135F-4CEB-998C-ADFAC69A3EE2}"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067BA683-6345-485C-9433-128238328C11}"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tags" Target="../tags/tag10.xml"/><Relationship Id="rId2"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tags" Target="../tags/tag14.xml"/><Relationship Id="rId4" Type="http://schemas.openxmlformats.org/officeDocument/2006/relationships/slideLayout" Target="../slideLayouts/slideLayout2.xml"/><Relationship Id="rId5" Type="http://schemas.openxmlformats.org/officeDocument/2006/relationships/notesSlide" Target="../notesSlides/notesSlide12.xml"/><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tags" Target="../tags/tag12.xml"/><Relationship Id="rId2" Type="http://schemas.openxmlformats.org/officeDocument/2006/relationships/tags" Target="../tags/tag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2.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tags" Target="../tags/tag16.xml"/><Relationship Id="rId2"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hyperlink" Target="https://www.youtube.com/watch?v=qjIhtkhbPT8" TargetMode="External"/><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tags" Target="../tags/tag18.xml"/><Relationship Id="rId2" Type="http://schemas.openxmlformats.org/officeDocument/2006/relationships/tags" Target="../tags/tag19.xml"/></Relationships>
</file>

<file path=ppt/slides/_rels/slide22.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32.png"/><Relationship Id="rId1" Type="http://schemas.openxmlformats.org/officeDocument/2006/relationships/vmlDrawing" Target="../drawings/vmlDrawing1.vml"/><Relationship Id="rId2" Type="http://schemas.openxmlformats.org/officeDocument/2006/relationships/tags" Target="../tags/tag20.xml"/><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slideLayout" Target="../slideLayouts/slideLayout2.xml"/><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6.png"/><Relationship Id="rId1" Type="http://schemas.microsoft.com/office/2007/relationships/media" Target="../media/media2.mp4"/><Relationship Id="rId2" Type="http://schemas.openxmlformats.org/officeDocument/2006/relationships/video" Target="../media/media2.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3.png"/><Relationship Id="rId1" Type="http://schemas.openxmlformats.org/officeDocument/2006/relationships/tags" Target="../tags/tag24.x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tags" Target="../tags/tag25.xml"/><Relationship Id="rId2" Type="http://schemas.openxmlformats.org/officeDocument/2006/relationships/tags" Target="../tags/tag2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oleObject" Target="../embeddings/oleObject2.bin"/><Relationship Id="rId13" Type="http://schemas.openxmlformats.org/officeDocument/2006/relationships/image" Target="../media/image32.png"/><Relationship Id="rId1" Type="http://schemas.openxmlformats.org/officeDocument/2006/relationships/vmlDrawing" Target="../drawings/vmlDrawing2.vml"/><Relationship Id="rId2" Type="http://schemas.openxmlformats.org/officeDocument/2006/relationships/tags" Target="../tags/tag27.xml"/><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tags" Target="../tags/tag30.xml"/><Relationship Id="rId6" Type="http://schemas.openxmlformats.org/officeDocument/2006/relationships/slideLayout" Target="../slideLayouts/slideLayout2.xml"/><Relationship Id="rId7" Type="http://schemas.openxmlformats.org/officeDocument/2006/relationships/notesSlide" Target="../notesSlides/notesSlide18.xml"/><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tags" Target="../tags/tag31.xml"/><Relationship Id="rId2" Type="http://schemas.openxmlformats.org/officeDocument/2006/relationships/tags" Target="../tags/tag32.xml"/></Relationships>
</file>

<file path=ppt/slides/_rels/slide35.xml.rels><?xml version="1.0" encoding="UTF-8" standalone="yes"?>
<Relationships xmlns="http://schemas.openxmlformats.org/package/2006/relationships"><Relationship Id="rId3" Type="http://schemas.openxmlformats.org/officeDocument/2006/relationships/tags" Target="../tags/tag35.xml"/><Relationship Id="rId4" Type="http://schemas.openxmlformats.org/officeDocument/2006/relationships/slideLayout" Target="../slideLayouts/slideLayout2.xml"/><Relationship Id="rId5" Type="http://schemas.openxmlformats.org/officeDocument/2006/relationships/notesSlide" Target="../notesSlides/notesSlide22.xml"/><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31.png"/><Relationship Id="rId1" Type="http://schemas.openxmlformats.org/officeDocument/2006/relationships/tags" Target="../tags/tag33.xml"/><Relationship Id="rId2" Type="http://schemas.openxmlformats.org/officeDocument/2006/relationships/tags" Target="../tags/tag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tags" Target="../tags/tag38.xml"/><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 Type="http://schemas.openxmlformats.org/officeDocument/2006/relationships/tags" Target="../tags/tag36.xml"/><Relationship Id="rId2" Type="http://schemas.openxmlformats.org/officeDocument/2006/relationships/tags" Target="../tags/tag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image" Target="../media/image53.wmf"/><Relationship Id="rId4" Type="http://schemas.openxmlformats.org/officeDocument/2006/relationships/image" Target="../media/image54.wmf"/><Relationship Id="rId5" Type="http://schemas.openxmlformats.org/officeDocument/2006/relationships/image" Target="../media/image55.png"/><Relationship Id="rId1" Type="http://schemas.openxmlformats.org/officeDocument/2006/relationships/tags" Target="../tags/tag39.x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1.xml"/><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tags" Target="../tags/tag40.xml"/><Relationship Id="rId2" Type="http://schemas.openxmlformats.org/officeDocument/2006/relationships/tags" Target="../tags/tag41.xml"/></Relationships>
</file>

<file path=ppt/slides/_rels/slide46.xml.rels><?xml version="1.0" encoding="UTF-8" standalone="yes"?>
<Relationships xmlns="http://schemas.openxmlformats.org/package/2006/relationships"><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 Type="http://schemas.openxmlformats.org/officeDocument/2006/relationships/tags" Target="../tags/tag42.xml"/><Relationship Id="rId2" Type="http://schemas.openxmlformats.org/officeDocument/2006/relationships/tags" Target="../tags/tag43.xml"/><Relationship Id="rId3" Type="http://schemas.openxmlformats.org/officeDocument/2006/relationships/tags" Target="../tags/tag44.xml"/><Relationship Id="rId4" Type="http://schemas.openxmlformats.org/officeDocument/2006/relationships/tags" Target="../tags/tag45.xml"/><Relationship Id="rId5" Type="http://schemas.openxmlformats.org/officeDocument/2006/relationships/tags" Target="../tags/tag46.xml"/><Relationship Id="rId6" Type="http://schemas.openxmlformats.org/officeDocument/2006/relationships/slideLayout" Target="../slideLayouts/slideLayout2.xml"/><Relationship Id="rId7" Type="http://schemas.openxmlformats.org/officeDocument/2006/relationships/notesSlide" Target="../notesSlides/notesSlide32.xml"/><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slideLayout" Target="../slideLayouts/slideLayout6.xml"/><Relationship Id="rId6" Type="http://schemas.openxmlformats.org/officeDocument/2006/relationships/notesSlide" Target="../notesSlides/notesSlide34.xml"/><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 Type="http://schemas.openxmlformats.org/officeDocument/2006/relationships/tags" Target="../tags/tag47.xml"/><Relationship Id="rId2" Type="http://schemas.openxmlformats.org/officeDocument/2006/relationships/tags" Target="../tags/tag48.xml"/></Relationships>
</file>

<file path=ppt/slides/_rels/slide49.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 Type="http://schemas.openxmlformats.org/officeDocument/2006/relationships/tags" Target="../tags/tag51.xml"/><Relationship Id="rId2" Type="http://schemas.openxmlformats.org/officeDocument/2006/relationships/tags" Target="../tags/tag52.xml"/><Relationship Id="rId3" Type="http://schemas.openxmlformats.org/officeDocument/2006/relationships/tags" Target="../tags/tag53.xml"/><Relationship Id="rId4" Type="http://schemas.openxmlformats.org/officeDocument/2006/relationships/tags" Target="../tags/tag54.xml"/><Relationship Id="rId5" Type="http://schemas.openxmlformats.org/officeDocument/2006/relationships/tags" Target="../tags/tag55.xml"/><Relationship Id="rId6" Type="http://schemas.openxmlformats.org/officeDocument/2006/relationships/slideLayout" Target="../slideLayouts/slideLayout6.xml"/><Relationship Id="rId7" Type="http://schemas.openxmlformats.org/officeDocument/2006/relationships/notesSlide" Target="../notesSlides/notesSlide35.xml"/><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tags" Target="../tags/tag4.xml"/><Relationship Id="rId2"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tags" Target="../tags/tag8.xml"/><Relationship Id="rId4" Type="http://schemas.openxmlformats.org/officeDocument/2006/relationships/tags" Target="../tags/tag9.xml"/><Relationship Id="rId5" Type="http://schemas.openxmlformats.org/officeDocument/2006/relationships/slideLayout" Target="../slideLayouts/slideLayout2.xml"/><Relationship Id="rId6" Type="http://schemas.openxmlformats.org/officeDocument/2006/relationships/notesSlide" Target="../notesSlides/notesSlide6.xml"/><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tags" Target="../tags/tag6.xml"/><Relationship Id="rId2" Type="http://schemas.openxmlformats.org/officeDocument/2006/relationships/tags" Target="../tags/tag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76200" y="0"/>
            <a:ext cx="12192000" cy="1143000"/>
          </a:xfrm>
        </p:spPr>
        <p:txBody>
          <a:bodyPr/>
          <a:lstStyle/>
          <a:p>
            <a:r>
              <a:rPr lang="en-US" dirty="0" smtClean="0">
                <a:ea typeface="ＭＳ Ｐゴシック" pitchFamily="34" charset="-128"/>
              </a:rPr>
              <a:t>Announcements</a:t>
            </a:r>
          </a:p>
        </p:txBody>
      </p:sp>
      <p:sp>
        <p:nvSpPr>
          <p:cNvPr id="18436" name="Rectangle 3"/>
          <p:cNvSpPr txBox="1">
            <a:spLocks noChangeArrowheads="1"/>
          </p:cNvSpPr>
          <p:nvPr/>
        </p:nvSpPr>
        <p:spPr bwMode="auto">
          <a:xfrm>
            <a:off x="228600" y="1493838"/>
            <a:ext cx="11963400" cy="4525962"/>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No class on Thursday.  Please use the time to read Chapter 13 of the textbook.  This will be on the next midterm, but won’t be covered in lecture.</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Upcoming</a:t>
            </a:r>
            <a:r>
              <a:rPr lang="en-US" sz="2000" dirty="0" smtClean="0">
                <a:solidFill>
                  <a:schemeClr val="accent2"/>
                </a:solidFill>
                <a:latin typeface="Calibri" pitchFamily="34" charset="0"/>
              </a:rPr>
              <a:t>:</a:t>
            </a: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HW5 </a:t>
            </a:r>
            <a:r>
              <a:rPr lang="mr-IN" altLang="ja-JP" sz="2000" dirty="0" smtClean="0">
                <a:latin typeface="Calibri" pitchFamily="34" charset="0"/>
              </a:rPr>
              <a:t>–</a:t>
            </a:r>
            <a:r>
              <a:rPr lang="en-US" altLang="ja-JP" sz="2000" dirty="0" smtClean="0">
                <a:latin typeface="Calibri" pitchFamily="34" charset="0"/>
              </a:rPr>
              <a:t> </a:t>
            </a:r>
            <a:r>
              <a:rPr lang="en-US" altLang="ja-JP" sz="2000" dirty="0" smtClean="0">
                <a:latin typeface="Calibri" pitchFamily="34" charset="0"/>
              </a:rPr>
              <a:t>Markov Decision Processes – </a:t>
            </a:r>
            <a:r>
              <a:rPr lang="en-US" altLang="ja-JP" sz="2000" dirty="0" smtClean="0">
                <a:latin typeface="Calibri" pitchFamily="34" charset="0"/>
              </a:rPr>
              <a:t>is due </a:t>
            </a:r>
            <a:r>
              <a:rPr lang="en-US" altLang="ja-JP" sz="2000" dirty="0">
                <a:latin typeface="Calibri" pitchFamily="34" charset="0"/>
              </a:rPr>
              <a:t>October Oct </a:t>
            </a:r>
            <a:r>
              <a:rPr lang="en-US" altLang="ja-JP" sz="2000" dirty="0" smtClean="0">
                <a:latin typeface="Calibri" pitchFamily="34" charset="0"/>
              </a:rPr>
              <a:t>22</a:t>
            </a:r>
            <a:endParaRPr lang="en-US" altLang="ja-JP" sz="2000" dirty="0" smtClean="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Extra Credit assignment </a:t>
            </a:r>
            <a:r>
              <a:rPr lang="en-US" altLang="ja-JP" sz="2000" dirty="0" smtClean="0">
                <a:latin typeface="Calibri" pitchFamily="34" charset="0"/>
              </a:rPr>
              <a:t>2 </a:t>
            </a:r>
            <a:r>
              <a:rPr lang="en-US" altLang="ja-JP" sz="2000" dirty="0" smtClean="0">
                <a:latin typeface="Calibri" pitchFamily="34" charset="0"/>
              </a:rPr>
              <a:t>has been released, it is due on Thursday </a:t>
            </a:r>
            <a:r>
              <a:rPr lang="en-US" altLang="ja-JP" sz="2000" dirty="0" smtClean="0">
                <a:latin typeface="Calibri" pitchFamily="34" charset="0"/>
              </a:rPr>
              <a:t> October 24</a:t>
            </a:r>
            <a:endParaRPr lang="en-US" altLang="ja-JP" sz="2000" dirty="0" smtClean="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Midterm 2 will be in class </a:t>
            </a:r>
            <a:r>
              <a:rPr lang="en-US" altLang="ja-JP" sz="2000" dirty="0">
                <a:latin typeface="Calibri" pitchFamily="34" charset="0"/>
              </a:rPr>
              <a:t>on Thursday October </a:t>
            </a:r>
            <a:r>
              <a:rPr lang="en-US" altLang="ja-JP" sz="2000" dirty="0" smtClean="0">
                <a:latin typeface="Calibri" pitchFamily="34" charset="0"/>
              </a:rPr>
              <a:t>31</a:t>
            </a:r>
          </a:p>
          <a:p>
            <a:pPr marL="800100" lvl="1" indent="-342900" eaLnBrk="0" hangingPunct="0">
              <a:spcBef>
                <a:spcPct val="20000"/>
              </a:spcBef>
              <a:buClr>
                <a:schemeClr val="accent2"/>
              </a:buClr>
              <a:buFont typeface="Wingdings" pitchFamily="2" charset="2"/>
              <a:buChar char="§"/>
            </a:pPr>
            <a:r>
              <a:rPr lang="en-US" altLang="ja-JP" sz="2000" dirty="0">
                <a:latin typeface="Calibri" pitchFamily="34" charset="0"/>
              </a:rPr>
              <a:t>Midterm 2 m</a:t>
            </a:r>
            <a:r>
              <a:rPr lang="en-US" altLang="ja-JP" sz="2000" dirty="0" smtClean="0">
                <a:latin typeface="Calibri" pitchFamily="34" charset="0"/>
              </a:rPr>
              <a:t>ake-up date: Friday Nov 1 from 9:30am-11am.</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a:solidFill>
                  <a:schemeClr val="accent2"/>
                </a:solidFill>
                <a:latin typeface="Calibri" pitchFamily="34" charset="0"/>
              </a:rPr>
              <a:t>My office hours are today from 3-4pm in 3401 Walnut room </a:t>
            </a:r>
            <a:r>
              <a:rPr lang="en-US" sz="2000" dirty="0" smtClean="0">
                <a:solidFill>
                  <a:schemeClr val="accent2"/>
                </a:solidFill>
                <a:latin typeface="Calibri" pitchFamily="34" charset="0"/>
              </a:rPr>
              <a:t>463C.  I won’t have OH on Thursday.</a:t>
            </a: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Thanks to </a:t>
            </a:r>
            <a:r>
              <a:rPr lang="en-US" sz="2000" dirty="0" err="1" smtClean="0">
                <a:solidFill>
                  <a:schemeClr val="accent2"/>
                </a:solidFill>
                <a:latin typeface="Calibri" pitchFamily="34" charset="0"/>
              </a:rPr>
              <a:t>Hanbang</a:t>
            </a:r>
            <a:r>
              <a:rPr lang="en-US" sz="2000" dirty="0" smtClean="0">
                <a:solidFill>
                  <a:schemeClr val="accent2"/>
                </a:solidFill>
                <a:latin typeface="Calibri" pitchFamily="34" charset="0"/>
              </a:rPr>
              <a:t>, I think we have a viable solution to programming </a:t>
            </a:r>
            <a:r>
              <a:rPr lang="en-US" sz="2000" dirty="0" smtClean="0">
                <a:solidFill>
                  <a:schemeClr val="accent2"/>
                </a:solidFill>
                <a:latin typeface="Calibri" pitchFamily="34" charset="0"/>
              </a:rPr>
              <a:t>R2D2s on Linux and Windows!</a:t>
            </a:r>
            <a:endParaRPr lang="en-US" altLang="ja-JP" sz="2000" dirty="0">
              <a:latin typeface="Calibri" pitchFamily="34" charset="0"/>
            </a:endParaRPr>
          </a:p>
          <a:p>
            <a:pPr marL="800100" lvl="1" indent="-342900" eaLnBrk="0" hangingPunct="0">
              <a:spcBef>
                <a:spcPct val="20000"/>
              </a:spcBef>
              <a:buClr>
                <a:schemeClr val="accent2"/>
              </a:buClr>
              <a:buFont typeface="Wingdings" pitchFamily="2" charset="2"/>
              <a:buChar char="§"/>
            </a:pPr>
            <a:r>
              <a:rPr lang="en-US" altLang="ja-JP" sz="2000" dirty="0" smtClean="0">
                <a:latin typeface="Calibri" pitchFamily="34" charset="0"/>
              </a:rPr>
              <a:t>Would you like an extension on EC HW1?</a:t>
            </a:r>
            <a:endParaRPr lang="en-US" sz="2000" dirty="0">
              <a:solidFill>
                <a:schemeClr val="accent2"/>
              </a:solidFill>
              <a:latin typeface="Calibri" pitchFamily="34" charset="0"/>
            </a:endParaRPr>
          </a:p>
          <a:p>
            <a:pPr marL="342900" indent="-342900" eaLnBrk="0" hangingPunct="0">
              <a:spcBef>
                <a:spcPct val="20000"/>
              </a:spcBef>
              <a:buClr>
                <a:schemeClr val="accent2"/>
              </a:buClr>
              <a:buFont typeface="Wingdings" pitchFamily="2" charset="2"/>
              <a:buChar char="§"/>
            </a:pPr>
            <a:r>
              <a:rPr lang="en-US" sz="2000" dirty="0" smtClean="0">
                <a:solidFill>
                  <a:schemeClr val="accent2"/>
                </a:solidFill>
                <a:latin typeface="Calibri" pitchFamily="34" charset="0"/>
              </a:rPr>
              <a:t>You can checkout a robot from my office tomorrow from 10am-4pm.</a:t>
            </a:r>
          </a:p>
        </p:txBody>
      </p:sp>
      <p:pic>
        <p:nvPicPr>
          <p:cNvPr id="2" name="Picture 1"/>
          <p:cNvPicPr>
            <a:picLocks noChangeAspect="1"/>
          </p:cNvPicPr>
          <p:nvPr/>
        </p:nvPicPr>
        <p:blipFill>
          <a:blip r:embed="rId3"/>
          <a:stretch>
            <a:fillRect/>
          </a:stretch>
        </p:blipFill>
        <p:spPr>
          <a:xfrm flipH="1">
            <a:off x="10439400" y="4267200"/>
            <a:ext cx="1625600" cy="2438400"/>
          </a:xfrm>
          <a:prstGeom prst="rect">
            <a:avLst/>
          </a:prstGeom>
        </p:spPr>
      </p:pic>
    </p:spTree>
    <p:extLst>
      <p:ext uri="{BB962C8B-B14F-4D97-AF65-F5344CB8AC3E}">
        <p14:creationId xmlns:p14="http://schemas.microsoft.com/office/powerpoint/2010/main" val="432864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Passive </a:t>
            </a:r>
            <a:r>
              <a:rPr lang="en-US" dirty="0" smtClean="0"/>
              <a:t>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34822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a:t>
            </a:r>
            <a:r>
              <a:rPr lang="en-US" dirty="0" smtClean="0"/>
              <a:t>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245367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a:t>
            </a:r>
            <a:r>
              <a:rPr lang="en-US" dirty="0" smtClean="0">
                <a:latin typeface="Calibri"/>
                <a:cs typeface="Calibri"/>
              </a:rPr>
              <a:t>: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13812767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a:t>
            </a:r>
            <a:r>
              <a:rPr lang="en-US" dirty="0" smtClean="0">
                <a:latin typeface="Calibri"/>
                <a:cs typeface="Calibri"/>
              </a:rPr>
              <a:t>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293646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a:t>
            </a:r>
            <a:r>
              <a:rPr lang="en-US" sz="4000" dirty="0" smtClean="0">
                <a:latin typeface="Calibri"/>
                <a:cs typeface="Calibri"/>
              </a:rPr>
              <a:t>Not Use Policy Evaluation Instead?</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150041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73518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33287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1831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9351868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0452179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Credit 2</a:t>
            </a:r>
            <a:r>
              <a:rPr lang="en-US" dirty="0" smtClean="0"/>
              <a:t>: </a:t>
            </a:r>
            <a:r>
              <a:rPr lang="en-US" dirty="0"/>
              <a:t>Robot Navigation with A</a:t>
            </a:r>
            <a:r>
              <a:rPr lang="en-US" dirty="0" smtClean="0"/>
              <a:t>*</a:t>
            </a:r>
            <a:endParaRPr lang="en-US" dirty="0"/>
          </a:p>
        </p:txBody>
      </p:sp>
      <p:pic>
        <p:nvPicPr>
          <p:cNvPr id="5" name="R2D2 + 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92300" y="1397000"/>
            <a:ext cx="8407400" cy="4729163"/>
          </a:xfrm>
        </p:spPr>
      </p:pic>
      <p:sp>
        <p:nvSpPr>
          <p:cNvPr id="6" name="Rectangle 5"/>
          <p:cNvSpPr/>
          <p:nvPr/>
        </p:nvSpPr>
        <p:spPr>
          <a:xfrm>
            <a:off x="3810000" y="6220897"/>
            <a:ext cx="5089983" cy="369332"/>
          </a:xfrm>
          <a:prstGeom prst="rect">
            <a:avLst/>
          </a:prstGeom>
        </p:spPr>
        <p:txBody>
          <a:bodyPr wrap="none">
            <a:spAutoFit/>
          </a:bodyPr>
          <a:lstStyle/>
          <a:p>
            <a:r>
              <a:rPr lang="en-US" dirty="0">
                <a:hlinkClick r:id="rId5"/>
              </a:rPr>
              <a:t>https://</a:t>
            </a:r>
            <a:r>
              <a:rPr lang="en-US" dirty="0" smtClean="0">
                <a:hlinkClick r:id="rId5"/>
              </a:rPr>
              <a:t>www.youtube.com/watch?v=qjIhtkhbPT8</a:t>
            </a:r>
            <a:endParaRPr lang="en-US" dirty="0"/>
          </a:p>
        </p:txBody>
      </p:sp>
    </p:spTree>
    <p:extLst>
      <p:ext uri="{BB962C8B-B14F-4D97-AF65-F5344CB8AC3E}">
        <p14:creationId xmlns:p14="http://schemas.microsoft.com/office/powerpoint/2010/main" val="16466737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5626095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40745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2066"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8124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634609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4809831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Calibri"/>
                <a:cs typeface="Calibri"/>
              </a:rPr>
              <a:t>Review: </a:t>
            </a:r>
            <a:r>
              <a:rPr lang="en-US" dirty="0"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4"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5629458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4"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1334380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dirty="0">
                <a:latin typeface="Calibri"/>
                <a:cs typeface="Calibri"/>
              </a:rPr>
              <a:t>Review: Problems </a:t>
            </a:r>
            <a:r>
              <a:rPr lang="en-US" sz="4000" dirty="0" smtClean="0">
                <a:latin typeface="Calibri"/>
                <a:cs typeface="Calibri"/>
              </a:rPr>
              <a:t>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5"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6"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90175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3280814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5771104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3</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dirty="0" smtClean="0"/>
              <a:t/>
            </a:r>
            <a:br>
              <a:rPr lang="en-US" dirty="0" smtClean="0"/>
            </a:br>
            <a:r>
              <a:rPr lang="en-US" dirty="0" smtClean="0"/>
              <a:t>Reinforcement Learning 2</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5408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8"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9"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10"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1"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153" name="Photo Editor Photo" r:id="rId12" imgW="4762913" imgH="4046571" progId="MSPhotoEd.3">
                  <p:embed/>
                </p:oleObj>
              </mc:Choice>
              <mc:Fallback>
                <p:oleObj name="Photo Editor Photo" r:id="rId12" imgW="4762913" imgH="4046571" progId="MSPhotoEd.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8382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255902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extLst>
      <p:ext uri="{BB962C8B-B14F-4D97-AF65-F5344CB8AC3E}">
        <p14:creationId xmlns:p14="http://schemas.microsoft.com/office/powerpoint/2010/main" val="309886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z="4000" dirty="0" smtClean="0">
                <a:latin typeface="Calibri"/>
                <a:cs typeface="Calibri"/>
              </a:rPr>
              <a:t>The Story So Far: MDPs and RL</a:t>
            </a:r>
          </a:p>
        </p:txBody>
      </p:sp>
      <p:sp>
        <p:nvSpPr>
          <p:cNvPr id="25606" name="TextBox 5"/>
          <p:cNvSpPr txBox="1">
            <a:spLocks noChangeArrowheads="1"/>
          </p:cNvSpPr>
          <p:nvPr/>
        </p:nvSpPr>
        <p:spPr bwMode="auto">
          <a:xfrm>
            <a:off x="533400" y="1219200"/>
            <a:ext cx="109728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Known MDP: Offline Solution</a:t>
            </a:r>
            <a:endParaRPr lang="en-US" sz="2800" dirty="0">
              <a:latin typeface="Calibri"/>
              <a:cs typeface="Calibri"/>
            </a:endParaRPr>
          </a:p>
        </p:txBody>
      </p:sp>
      <p:sp>
        <p:nvSpPr>
          <p:cNvPr id="8" name="Rounded Rectangle 7"/>
          <p:cNvSpPr/>
          <p:nvPr/>
        </p:nvSpPr>
        <p:spPr>
          <a:xfrm>
            <a:off x="533400" y="1742420"/>
            <a:ext cx="10972800" cy="1912485"/>
          </a:xfrm>
          <a:prstGeom prst="roundRect">
            <a:avLst/>
          </a:prstGeom>
          <a:solidFill>
            <a:schemeClr val="accent3">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TextBox 14"/>
          <p:cNvSpPr txBox="1"/>
          <p:nvPr/>
        </p:nvSpPr>
        <p:spPr>
          <a:xfrm>
            <a:off x="3200400" y="1914942"/>
            <a:ext cx="61722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Value / policy iteration</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Policy evaluation</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19" name="TextBox 5"/>
          <p:cNvSpPr txBox="1">
            <a:spLocks noChangeArrowheads="1"/>
          </p:cNvSpPr>
          <p:nvPr/>
        </p:nvSpPr>
        <p:spPr bwMode="auto">
          <a:xfrm>
            <a:off x="3810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Model-Based</a:t>
            </a:r>
            <a:endParaRPr lang="en-US" sz="2800" dirty="0">
              <a:latin typeface="Calibri"/>
              <a:cs typeface="Calibri"/>
            </a:endParaRPr>
          </a:p>
        </p:txBody>
      </p:sp>
      <p:sp>
        <p:nvSpPr>
          <p:cNvPr id="20" name="Rounded Rectangle 19"/>
          <p:cNvSpPr/>
          <p:nvPr/>
        </p:nvSpPr>
        <p:spPr>
          <a:xfrm>
            <a:off x="533400" y="4409420"/>
            <a:ext cx="5105400" cy="1912485"/>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TextBox 5"/>
          <p:cNvSpPr txBox="1">
            <a:spLocks noChangeArrowheads="1"/>
          </p:cNvSpPr>
          <p:nvPr/>
        </p:nvSpPr>
        <p:spPr bwMode="auto">
          <a:xfrm>
            <a:off x="6248400" y="3886200"/>
            <a:ext cx="5410200" cy="523220"/>
          </a:xfrm>
          <a:prstGeom prst="rect">
            <a:avLst/>
          </a:prstGeom>
          <a:noFill/>
          <a:ln w="9525">
            <a:noFill/>
            <a:miter lim="800000"/>
            <a:headEnd/>
            <a:tailEnd/>
          </a:ln>
        </p:spPr>
        <p:txBody>
          <a:bodyPr wrap="square">
            <a:spAutoFit/>
          </a:bodyPr>
          <a:lstStyle/>
          <a:p>
            <a:pPr algn="ctr"/>
            <a:r>
              <a:rPr lang="en-US" sz="2800" dirty="0" smtClean="0">
                <a:latin typeface="Calibri"/>
                <a:cs typeface="Calibri"/>
              </a:rPr>
              <a:t>Unknown MDP: Model-Free</a:t>
            </a:r>
            <a:endParaRPr lang="en-US" sz="2800" dirty="0">
              <a:latin typeface="Calibri"/>
              <a:cs typeface="Calibri"/>
            </a:endParaRPr>
          </a:p>
        </p:txBody>
      </p:sp>
      <p:sp>
        <p:nvSpPr>
          <p:cNvPr id="22" name="Rounded Rectangle 21"/>
          <p:cNvSpPr/>
          <p:nvPr/>
        </p:nvSpPr>
        <p:spPr>
          <a:xfrm>
            <a:off x="6400800" y="4419600"/>
            <a:ext cx="5105400" cy="1905000"/>
          </a:xfrm>
          <a:prstGeom prst="roundRect">
            <a:avLst/>
          </a:prstGeom>
          <a:solidFill>
            <a:srgbClr val="CCEC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TextBox 22"/>
          <p:cNvSpPr txBox="1"/>
          <p:nvPr/>
        </p:nvSpPr>
        <p:spPr>
          <a:xfrm>
            <a:off x="6096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VI/PI on approx. MDP</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PE on approx. MDP</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
        <p:nvSpPr>
          <p:cNvPr id="24" name="TextBox 23"/>
          <p:cNvSpPr txBox="1"/>
          <p:nvPr/>
        </p:nvSpPr>
        <p:spPr>
          <a:xfrm>
            <a:off x="6477000" y="4581942"/>
            <a:ext cx="5105400" cy="2062103"/>
          </a:xfrm>
          <a:prstGeom prst="rect">
            <a:avLst/>
          </a:prstGeom>
          <a:noFill/>
        </p:spPr>
        <p:txBody>
          <a:bodyPr wrap="square" rtlCol="0">
            <a:spAutoFit/>
          </a:bodyPr>
          <a:lstStyle/>
          <a:p>
            <a:r>
              <a:rPr lang="en-US" sz="2400" dirty="0" smtClean="0">
                <a:latin typeface="Calibri"/>
                <a:cs typeface="Calibri"/>
              </a:rPr>
              <a:t>Goal			Technique</a:t>
            </a:r>
          </a:p>
          <a:p>
            <a:endParaRPr lang="en-US" sz="1600" kern="0" dirty="0" smtClean="0">
              <a:solidFill>
                <a:srgbClr val="000000"/>
              </a:solidFill>
              <a:latin typeface="Calibri"/>
              <a:cs typeface="Calibri"/>
            </a:endParaRPr>
          </a:p>
          <a:p>
            <a:r>
              <a:rPr lang="en-US" kern="0" dirty="0" smtClean="0">
                <a:solidFill>
                  <a:srgbClr val="000000"/>
                </a:solidFill>
                <a:latin typeface="Calibri"/>
                <a:cs typeface="Calibri"/>
              </a:rPr>
              <a:t>Compute V*, Q*, </a:t>
            </a:r>
            <a:r>
              <a:rPr lang="en-US" kern="0" dirty="0" smtClean="0">
                <a:solidFill>
                  <a:srgbClr val="000000"/>
                </a:solidFill>
                <a:latin typeface="Calibri"/>
                <a:cs typeface="Calibri"/>
                <a:sym typeface="Symbol" pitchFamily="18" charset="2"/>
              </a:rPr>
              <a:t>*	Q-learning</a:t>
            </a:r>
          </a:p>
          <a:p>
            <a:endParaRPr lang="en-US" sz="1600" kern="0" dirty="0" smtClean="0">
              <a:solidFill>
                <a:srgbClr val="000000"/>
              </a:solidFill>
              <a:latin typeface="Calibri"/>
              <a:cs typeface="Calibri"/>
              <a:sym typeface="Symbol" pitchFamily="18" charset="2"/>
            </a:endParaRPr>
          </a:p>
          <a:p>
            <a:r>
              <a:rPr lang="en-US" kern="0" dirty="0" smtClean="0">
                <a:solidFill>
                  <a:srgbClr val="000000"/>
                </a:solidFill>
                <a:latin typeface="Calibri"/>
                <a:cs typeface="Calibri"/>
                <a:sym typeface="Symbol" pitchFamily="18" charset="2"/>
              </a:rPr>
              <a:t>Evaluate a fixed policy 	Value Learning</a:t>
            </a:r>
          </a:p>
          <a:p>
            <a:endParaRPr lang="en-US" kern="0" dirty="0" smtClean="0">
              <a:solidFill>
                <a:srgbClr val="000000"/>
              </a:solidFill>
              <a:latin typeface="Calibri"/>
              <a:cs typeface="Calibri"/>
              <a:sym typeface="Symbol" pitchFamily="18" charset="2"/>
            </a:endParaRPr>
          </a:p>
          <a:p>
            <a:endParaRPr lang="en-US" kern="0" dirty="0" smtClean="0">
              <a:solidFill>
                <a:srgbClr val="000000"/>
              </a:solidFill>
              <a:latin typeface="Calibri"/>
              <a:cs typeface="Calibri"/>
              <a:sym typeface="Symbol" pitchFamily="18" charset="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Model-Free Learning</a:t>
            </a:r>
          </a:p>
        </p:txBody>
      </p:sp>
      <p:sp>
        <p:nvSpPr>
          <p:cNvPr id="7171" name="Rectangle 3"/>
          <p:cNvSpPr>
            <a:spLocks noGrp="1" noChangeArrowheads="1"/>
          </p:cNvSpPr>
          <p:nvPr>
            <p:ph idx="1"/>
          </p:nvPr>
        </p:nvSpPr>
        <p:spPr>
          <a:xfrm>
            <a:off x="457200" y="1600200"/>
            <a:ext cx="8153400" cy="4800600"/>
          </a:xfrm>
        </p:spPr>
        <p:txBody>
          <a:bodyPr/>
          <a:lstStyle/>
          <a:p>
            <a:r>
              <a:rPr lang="en-US" dirty="0" smtClean="0"/>
              <a:t>Model-free (temporal difference) learning</a:t>
            </a:r>
          </a:p>
          <a:p>
            <a:pPr lvl="1"/>
            <a:r>
              <a:rPr lang="en-US" dirty="0" smtClean="0"/>
              <a:t>Experience world through episodes</a:t>
            </a:r>
          </a:p>
          <a:p>
            <a:pPr lvl="1"/>
            <a:endParaRPr lang="en-US" dirty="0" smtClean="0"/>
          </a:p>
          <a:p>
            <a:pPr lvl="1"/>
            <a:endParaRPr lang="en-US" dirty="0" smtClean="0"/>
          </a:p>
          <a:p>
            <a:pPr lvl="1"/>
            <a:r>
              <a:rPr lang="en-US" dirty="0" smtClean="0"/>
              <a:t>Update estimates each transition</a:t>
            </a:r>
          </a:p>
          <a:p>
            <a:pPr lvl="1"/>
            <a:endParaRPr lang="en-US" dirty="0" smtClean="0"/>
          </a:p>
          <a:p>
            <a:pPr lvl="1"/>
            <a:r>
              <a:rPr lang="en-US" dirty="0" smtClean="0"/>
              <a:t>Over time, updates will mimic Bellman updates</a:t>
            </a:r>
          </a:p>
          <a:p>
            <a:pPr lvl="2"/>
            <a:endParaRPr lang="en-US" sz="2000" dirty="0" smtClean="0"/>
          </a:p>
          <a:p>
            <a:endParaRPr lang="en-US" sz="3600" dirty="0" smtClean="0"/>
          </a:p>
          <a:p>
            <a:endParaRPr lang="en-US" dirty="0" smtClean="0"/>
          </a:p>
          <a:p>
            <a:pPr lvl="1"/>
            <a:endParaRPr lang="en-US" dirty="0" smtClean="0"/>
          </a:p>
          <a:p>
            <a:pPr lvl="1"/>
            <a:endParaRPr lang="en-US" dirty="0" smtClean="0"/>
          </a:p>
          <a:p>
            <a:pPr lvl="1"/>
            <a:endParaRPr lang="en-US" dirty="0" smtClean="0"/>
          </a:p>
          <a:p>
            <a:endParaRPr lang="en-US" dirty="0" smtClean="0"/>
          </a:p>
        </p:txBody>
      </p:sp>
      <p:pic>
        <p:nvPicPr>
          <p:cNvPr id="7185" name="Picture 21" descr="TP_tmp.png"/>
          <p:cNvPicPr>
            <a:picLocks noChangeAspect="1"/>
          </p:cNvPicPr>
          <p:nvPr>
            <p:custDataLst>
              <p:tags r:id="rId1"/>
            </p:custDataLst>
          </p:nvPr>
        </p:nvPicPr>
        <p:blipFill>
          <a:blip r:embed="rId5" cstate="print"/>
          <a:srcRect/>
          <a:stretch>
            <a:fillRect/>
          </a:stretch>
        </p:blipFill>
        <p:spPr bwMode="auto">
          <a:xfrm>
            <a:off x="6141916" y="3764280"/>
            <a:ext cx="1695941" cy="444175"/>
          </a:xfrm>
          <a:prstGeom prst="rect">
            <a:avLst/>
          </a:prstGeom>
          <a:noFill/>
          <a:ln w="9525">
            <a:noFill/>
            <a:miter lim="800000"/>
            <a:headEnd/>
            <a:tailEnd/>
          </a:ln>
        </p:spPr>
      </p:pic>
      <p:pic>
        <p:nvPicPr>
          <p:cNvPr id="7186" name="Picture 24" descr="TP_tmp.png"/>
          <p:cNvPicPr>
            <a:picLocks noChangeAspect="1"/>
          </p:cNvPicPr>
          <p:nvPr>
            <p:custDataLst>
              <p:tags r:id="rId2"/>
            </p:custDataLst>
          </p:nvPr>
        </p:nvPicPr>
        <p:blipFill>
          <a:blip r:embed="rId6" cstate="print"/>
          <a:srcRect/>
          <a:stretch>
            <a:fillRect/>
          </a:stretch>
        </p:blipFill>
        <p:spPr bwMode="auto">
          <a:xfrm>
            <a:off x="1828800" y="2982228"/>
            <a:ext cx="5733895" cy="444175"/>
          </a:xfrm>
          <a:prstGeom prst="rect">
            <a:avLst/>
          </a:prstGeom>
          <a:noFill/>
          <a:ln w="9525">
            <a:noFill/>
            <a:miter lim="800000"/>
            <a:headEnd/>
            <a:tailEnd/>
          </a:ln>
        </p:spPr>
      </p:pic>
      <p:sp>
        <p:nvSpPr>
          <p:cNvPr id="7190" name="Text Box 19"/>
          <p:cNvSpPr txBox="1">
            <a:spLocks noChangeArrowheads="1"/>
          </p:cNvSpPr>
          <p:nvPr/>
        </p:nvSpPr>
        <p:spPr bwMode="auto">
          <a:xfrm>
            <a:off x="10181923" y="2819400"/>
            <a:ext cx="762000" cy="461665"/>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r</a:t>
            </a:r>
            <a:endParaRPr lang="en-US" sz="2400" dirty="0">
              <a:latin typeface="Calibri"/>
              <a:cs typeface="Calibri"/>
            </a:endParaRPr>
          </a:p>
        </p:txBody>
      </p:sp>
      <p:grpSp>
        <p:nvGrpSpPr>
          <p:cNvPr id="37" name="Group 36"/>
          <p:cNvGrpSpPr/>
          <p:nvPr/>
        </p:nvGrpSpPr>
        <p:grpSpPr>
          <a:xfrm>
            <a:off x="10070552" y="1371600"/>
            <a:ext cx="1588048" cy="2366665"/>
            <a:chOff x="9761537" y="1447800"/>
            <a:chExt cx="1347130" cy="2007625"/>
          </a:xfrm>
        </p:grpSpPr>
        <p:sp>
          <p:nvSpPr>
            <p:cNvPr id="38"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39"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0"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41"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3"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44"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45"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rPr>
                <a:t>a</a:t>
              </a:r>
              <a:endParaRPr lang="en-US" sz="2400" dirty="0">
                <a:solidFill>
                  <a:srgbClr val="008000"/>
                </a:solidFill>
                <a:latin typeface="Calibri"/>
                <a:cs typeface="Calibri"/>
                <a:sym typeface="Symbol" pitchFamily="18" charset="2"/>
              </a:endParaRPr>
            </a:p>
          </p:txBody>
        </p:sp>
        <p:sp>
          <p:nvSpPr>
            <p:cNvPr id="46"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7"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48"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grpSp>
        <p:nvGrpSpPr>
          <p:cNvPr id="50" name="Group 49"/>
          <p:cNvGrpSpPr/>
          <p:nvPr/>
        </p:nvGrpSpPr>
        <p:grpSpPr>
          <a:xfrm>
            <a:off x="9982200" y="3676358"/>
            <a:ext cx="1588048" cy="1962441"/>
            <a:chOff x="9761537" y="1790700"/>
            <a:chExt cx="1347130" cy="1664725"/>
          </a:xfrm>
        </p:grpSpPr>
        <p:sp>
          <p:nvSpPr>
            <p:cNvPr id="52"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3"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54"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55"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56" name="Text Box 19"/>
            <p:cNvSpPr txBox="1">
              <a:spLocks noChangeArrowheads="1"/>
            </p:cNvSpPr>
            <p:nvPr/>
          </p:nvSpPr>
          <p:spPr bwMode="auto">
            <a:xfrm>
              <a:off x="9856012" y="1835639"/>
              <a:ext cx="762001" cy="391627"/>
            </a:xfrm>
            <a:prstGeom prst="rect">
              <a:avLst/>
            </a:prstGeom>
            <a:noFill/>
            <a:ln w="9525">
              <a:noFill/>
              <a:miter lim="800000"/>
              <a:headEnd/>
              <a:tailEnd/>
            </a:ln>
          </p:spPr>
          <p:txBody>
            <a:bodyPr>
              <a:spAutoFit/>
            </a:bodyPr>
            <a:lstStyle/>
            <a:p>
              <a:pPr>
                <a:spcBef>
                  <a:spcPct val="50000"/>
                </a:spcBef>
              </a:pPr>
              <a:r>
                <a:rPr lang="en-US" sz="2400" dirty="0" smtClean="0">
                  <a:latin typeface="Calibri"/>
                  <a:cs typeface="Calibri"/>
                  <a:sym typeface="Symbol" pitchFamily="18" charset="2"/>
                </a:rPr>
                <a:t>a’</a:t>
              </a:r>
              <a:endParaRPr lang="en-US" sz="2400" dirty="0">
                <a:latin typeface="Calibri"/>
                <a:cs typeface="Calibri"/>
              </a:endParaRPr>
            </a:p>
          </p:txBody>
        </p:sp>
        <p:sp>
          <p:nvSpPr>
            <p:cNvPr id="58"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smtClean="0">
                  <a:solidFill>
                    <a:srgbClr val="008000"/>
                  </a:solidFill>
                  <a:latin typeface="Calibri"/>
                  <a:cs typeface="Calibri"/>
                </a:rPr>
                <a:t>s’, a’</a:t>
              </a:r>
              <a:endParaRPr lang="en-US" sz="2400" dirty="0">
                <a:solidFill>
                  <a:srgbClr val="008000"/>
                </a:solidFill>
                <a:latin typeface="Calibri"/>
                <a:cs typeface="Calibri"/>
                <a:sym typeface="Symbol" pitchFamily="18" charset="2"/>
              </a:endParaRPr>
            </a:p>
          </p:txBody>
        </p:sp>
        <p:sp>
          <p:nvSpPr>
            <p:cNvPr id="59"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60"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smtClean="0">
                  <a:solidFill>
                    <a:srgbClr val="3333FF"/>
                  </a:solidFill>
                  <a:latin typeface="Calibri"/>
                  <a:cs typeface="Calibri"/>
                </a:rPr>
                <a:t>s’’</a:t>
              </a:r>
              <a:endParaRPr lang="en-US" sz="2400" dirty="0">
                <a:solidFill>
                  <a:srgbClr val="3333FF"/>
                </a:solidFill>
                <a:latin typeface="Calibri"/>
                <a:cs typeface="Calibri"/>
              </a:endParaRPr>
            </a:p>
          </p:txBody>
        </p:sp>
        <p:sp>
          <p:nvSpPr>
            <p:cNvPr id="61"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447800"/>
            <a:ext cx="8229600" cy="4525963"/>
          </a:xfrm>
        </p:spPr>
        <p:txBody>
          <a:bodyPr/>
          <a:lstStyle/>
          <a:p>
            <a:r>
              <a:rPr lang="en-US" sz="2400" smtClean="0"/>
              <a:t>We’d like to do Q-value updates to each Q-state:</a:t>
            </a:r>
          </a:p>
          <a:p>
            <a:pPr lvl="1"/>
            <a:endParaRPr lang="en-US" sz="2000" smtClean="0"/>
          </a:p>
          <a:p>
            <a:pPr lvl="1"/>
            <a:endParaRPr lang="en-US" sz="2000" smtClean="0"/>
          </a:p>
          <a:p>
            <a:pPr lvl="1"/>
            <a:r>
              <a:rPr lang="en-US" sz="2000" smtClean="0"/>
              <a:t>But can’t compute this update without knowing T, R</a:t>
            </a:r>
          </a:p>
          <a:p>
            <a:pPr lvl="4"/>
            <a:endParaRPr lang="en-US" sz="1200" smtClean="0"/>
          </a:p>
          <a:p>
            <a:r>
              <a:rPr lang="en-US" sz="2400" smtClean="0"/>
              <a:t>Instead, compute average as we go</a:t>
            </a:r>
          </a:p>
          <a:p>
            <a:pPr lvl="1"/>
            <a:r>
              <a:rPr lang="en-US" sz="2000" smtClean="0"/>
              <a:t>Receive a sample transition (s,a,r,s’)</a:t>
            </a:r>
          </a:p>
          <a:p>
            <a:pPr lvl="1"/>
            <a:r>
              <a:rPr lang="en-US" sz="2000" smtClean="0"/>
              <a:t>This sample suggests</a:t>
            </a:r>
          </a:p>
          <a:p>
            <a:pPr lvl="2"/>
            <a:endParaRPr lang="en-US" sz="1600" smtClean="0"/>
          </a:p>
          <a:p>
            <a:pPr lvl="2"/>
            <a:endParaRPr lang="en-US" sz="1600" smtClean="0"/>
          </a:p>
          <a:p>
            <a:pPr lvl="1"/>
            <a:r>
              <a:rPr lang="en-US" sz="2000" smtClean="0"/>
              <a:t>But we want to average over results from (s,a)  (Why?)</a:t>
            </a:r>
          </a:p>
          <a:p>
            <a:pPr lvl="1"/>
            <a:r>
              <a:rPr lang="en-US" sz="2000" smtClean="0"/>
              <a:t>So keep a running average</a:t>
            </a:r>
          </a:p>
          <a:p>
            <a:pPr lvl="1"/>
            <a:endParaRPr lang="en-US" sz="2000" smtClean="0"/>
          </a:p>
          <a:p>
            <a:pPr lvl="1"/>
            <a:endParaRPr lang="en-US" sz="2000" smtClean="0"/>
          </a:p>
          <a:p>
            <a:pPr lvl="1"/>
            <a:endParaRPr lang="en-US" sz="2000" smtClean="0"/>
          </a:p>
          <a:p>
            <a:pPr lvl="1"/>
            <a:endParaRPr lang="en-US" sz="2000" smtClean="0"/>
          </a:p>
          <a:p>
            <a:pPr lvl="1"/>
            <a:endParaRPr lang="en-US" sz="2000" smtClean="0"/>
          </a:p>
        </p:txBody>
      </p:sp>
      <p:pic>
        <p:nvPicPr>
          <p:cNvPr id="17" name="Picture 16" descr="txp_fig"/>
          <p:cNvPicPr>
            <a:picLocks noChangeAspect="1"/>
          </p:cNvPicPr>
          <p:nvPr>
            <p:custDataLst>
              <p:tags r:id="rId1"/>
            </p:custDataLst>
          </p:nvPr>
        </p:nvPicPr>
        <p:blipFill>
          <a:blip r:embed="rId6" cstate="print"/>
          <a:srcRect/>
          <a:stretch>
            <a:fillRect/>
          </a:stretch>
        </p:blipFill>
        <p:spPr bwMode="auto">
          <a:xfrm>
            <a:off x="2225675" y="5791200"/>
            <a:ext cx="7375525" cy="646112"/>
          </a:xfrm>
          <a:prstGeom prst="rect">
            <a:avLst/>
          </a:prstGeom>
          <a:noFill/>
          <a:ln w="9525">
            <a:noFill/>
            <a:miter lim="800000"/>
            <a:headEnd/>
            <a:tailEnd/>
          </a:ln>
        </p:spPr>
      </p:pic>
      <p:pic>
        <p:nvPicPr>
          <p:cNvPr id="12" name="Picture 11" descr="txp_fig"/>
          <p:cNvPicPr>
            <a:picLocks noChangeAspect="1"/>
          </p:cNvPicPr>
          <p:nvPr>
            <p:custDataLst>
              <p:tags r:id="rId2"/>
            </p:custDataLst>
          </p:nvPr>
        </p:nvPicPr>
        <p:blipFill>
          <a:blip r:embed="rId7" cstate="print"/>
          <a:srcRect/>
          <a:stretch>
            <a:fillRect/>
          </a:stretch>
        </p:blipFill>
        <p:spPr bwMode="auto">
          <a:xfrm>
            <a:off x="2286000" y="4495800"/>
            <a:ext cx="3468688" cy="438150"/>
          </a:xfrm>
          <a:prstGeom prst="rect">
            <a:avLst/>
          </a:prstGeom>
          <a:noFill/>
          <a:ln w="9525">
            <a:noFill/>
            <a:miter lim="800000"/>
            <a:headEnd/>
            <a:tailEnd/>
          </a:ln>
        </p:spPr>
      </p:pic>
      <p:pic>
        <p:nvPicPr>
          <p:cNvPr id="9" name="Picture 8" descr="txp_fig"/>
          <p:cNvPicPr>
            <a:picLocks noChangeAspect="1"/>
          </p:cNvPicPr>
          <p:nvPr>
            <p:custDataLst>
              <p:tags r:id="rId3"/>
            </p:custDataLst>
          </p:nvPr>
        </p:nvPicPr>
        <p:blipFill>
          <a:blip r:embed="rId8" cstate="print"/>
          <a:stretch>
            <a:fillRect/>
          </a:stretch>
        </p:blipFill>
        <p:spPr bwMode="auto">
          <a:xfrm>
            <a:off x="1312984" y="1898552"/>
            <a:ext cx="8165848" cy="765520"/>
          </a:xfrm>
          <a:prstGeom prst="rect">
            <a:avLst/>
          </a:prstGeom>
          <a:noFill/>
          <a:ln/>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043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1043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043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
        <p:nvSpPr>
          <p:cNvPr id="5" name="Text Box 28"/>
          <p:cNvSpPr txBox="1">
            <a:spLocks noChangeArrowheads="1"/>
          </p:cNvSpPr>
          <p:nvPr/>
        </p:nvSpPr>
        <p:spPr bwMode="auto">
          <a:xfrm>
            <a:off x="7772400" y="6488112"/>
            <a:ext cx="4419600" cy="369332"/>
          </a:xfrm>
          <a:prstGeom prst="rect">
            <a:avLst/>
          </a:prstGeom>
          <a:noFill/>
          <a:ln w="9525">
            <a:noFill/>
            <a:miter lim="800000"/>
            <a:headEnd/>
            <a:tailEnd/>
          </a:ln>
        </p:spPr>
        <p:txBody>
          <a:bodyPr wrap="square">
            <a:spAutoFit/>
          </a:bodyPr>
          <a:lstStyle/>
          <a:p>
            <a:pPr algn="r">
              <a:spcBef>
                <a:spcPct val="50000"/>
              </a:spcBef>
            </a:pPr>
            <a:r>
              <a:rPr lang="en-US" dirty="0" smtClean="0">
                <a:solidFill>
                  <a:srgbClr val="CC0000"/>
                </a:solidFill>
                <a:latin typeface="Calibri" pitchFamily="34" charset="0"/>
              </a:rPr>
              <a:t>[Demo: Q-learning – auto – cliff grid (L11D1)]</a:t>
            </a:r>
            <a:endParaRPr lang="en-US" dirty="0">
              <a:solidFill>
                <a:srgbClr val="CC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vs. Exploitation</a:t>
            </a:r>
            <a:endParaRPr lang="en-US" dirty="0"/>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0700" y="914400"/>
            <a:ext cx="8572500" cy="5715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smtClean="0"/>
              <a:t>Several schemes for forcing exploration</a:t>
            </a:r>
          </a:p>
          <a:p>
            <a:pPr lvl="1">
              <a:lnSpc>
                <a:spcPct val="90000"/>
              </a:lnSpc>
            </a:pPr>
            <a:r>
              <a:rPr lang="en-US" dirty="0" smtClean="0"/>
              <a:t>Simplest: random actions (</a:t>
            </a:r>
            <a:r>
              <a:rPr lang="en-US" dirty="0" smtClean="0">
                <a:sym typeface="Symbol" pitchFamily="18" charset="2"/>
              </a:rPr>
              <a:t>-greedy)</a:t>
            </a:r>
            <a:endParaRPr lang="en-US" dirty="0" smtClean="0"/>
          </a:p>
          <a:p>
            <a:pPr lvl="2">
              <a:lnSpc>
                <a:spcPct val="90000"/>
              </a:lnSpc>
            </a:pPr>
            <a:r>
              <a:rPr lang="en-US" dirty="0" smtClean="0"/>
              <a:t>Every time step, flip a coin</a:t>
            </a:r>
          </a:p>
          <a:p>
            <a:pPr lvl="2">
              <a:lnSpc>
                <a:spcPct val="90000"/>
              </a:lnSpc>
            </a:pPr>
            <a:r>
              <a:rPr lang="en-US" dirty="0" smtClean="0"/>
              <a:t>With (small) probability </a:t>
            </a:r>
            <a:r>
              <a:rPr lang="en-US" dirty="0" smtClean="0">
                <a:sym typeface="Symbol" pitchFamily="18" charset="2"/>
              </a:rPr>
              <a:t>, act randomly</a:t>
            </a:r>
          </a:p>
          <a:p>
            <a:pPr lvl="2">
              <a:lnSpc>
                <a:spcPct val="90000"/>
              </a:lnSpc>
            </a:pPr>
            <a:r>
              <a:rPr lang="en-US" dirty="0" smtClean="0"/>
              <a:t>With (large) probability 1-</a:t>
            </a:r>
            <a:r>
              <a:rPr lang="en-US" dirty="0" smtClean="0">
                <a:sym typeface="Symbol" pitchFamily="18" charset="2"/>
              </a:rPr>
              <a:t>, act on current policy</a:t>
            </a:r>
          </a:p>
          <a:p>
            <a:pPr lvl="2">
              <a:lnSpc>
                <a:spcPct val="90000"/>
              </a:lnSpc>
            </a:pPr>
            <a:endParaRPr lang="en-US" dirty="0" smtClean="0">
              <a:sym typeface="Symbol" pitchFamily="18" charset="2"/>
            </a:endParaRPr>
          </a:p>
          <a:p>
            <a:pPr lvl="1">
              <a:lnSpc>
                <a:spcPct val="90000"/>
              </a:lnSpc>
            </a:pPr>
            <a:r>
              <a:rPr lang="en-US" dirty="0" smtClean="0">
                <a:sym typeface="Symbol" pitchFamily="18" charset="2"/>
              </a:rPr>
              <a:t>Problems with random actions?</a:t>
            </a:r>
          </a:p>
          <a:p>
            <a:pPr lvl="2">
              <a:lnSpc>
                <a:spcPct val="90000"/>
              </a:lnSpc>
            </a:pPr>
            <a:r>
              <a:rPr lang="en-US" dirty="0" smtClean="0">
                <a:sym typeface="Symbol" pitchFamily="18" charset="2"/>
              </a:rPr>
              <a:t>You do eventually explore the space, but keep thrashing around once learning is done</a:t>
            </a:r>
          </a:p>
          <a:p>
            <a:pPr lvl="2">
              <a:lnSpc>
                <a:spcPct val="90000"/>
              </a:lnSpc>
            </a:pPr>
            <a:r>
              <a:rPr lang="en-US" dirty="0" smtClean="0">
                <a:sym typeface="Symbol" pitchFamily="18" charset="2"/>
              </a:rPr>
              <a:t>One solution: lower  over time</a:t>
            </a:r>
          </a:p>
          <a:p>
            <a:pPr lvl="2">
              <a:lnSpc>
                <a:spcPct val="90000"/>
              </a:lnSpc>
            </a:pPr>
            <a:r>
              <a:rPr lang="en-US" dirty="0" smtClean="0">
                <a:sym typeface="Symbol" pitchFamily="18" charset="2"/>
              </a:rPr>
              <a:t>Another solution: exploration functions</a:t>
            </a:r>
          </a:p>
          <a:p>
            <a:pPr>
              <a:lnSpc>
                <a:spcPct val="90000"/>
              </a:lnSpc>
            </a:pPr>
            <a:endParaRPr lang="en-US" dirty="0" smtClean="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2135974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Review: Reinforcement Learning</a:t>
            </a:r>
          </a:p>
        </p:txBody>
      </p:sp>
      <p:sp>
        <p:nvSpPr>
          <p:cNvPr id="1028" name="Rectangle 3"/>
          <p:cNvSpPr>
            <a:spLocks noGrp="1" noChangeArrowheads="1"/>
          </p:cNvSpPr>
          <p:nvPr>
            <p:ph idx="1"/>
          </p:nvPr>
        </p:nvSpPr>
        <p:spPr/>
        <p:txBody>
          <a:bodyPr/>
          <a:lstStyle/>
          <a:p>
            <a:r>
              <a:rPr lang="en-US" sz="2800" dirty="0" smtClean="0"/>
              <a:t>We still assume an MDP:</a:t>
            </a:r>
          </a:p>
          <a:p>
            <a:pPr lvl="1"/>
            <a:r>
              <a:rPr lang="en-US" sz="2400" dirty="0" smtClean="0"/>
              <a:t>A </a:t>
            </a:r>
            <a:r>
              <a:rPr lang="en-US" sz="2400" dirty="0" smtClean="0">
                <a:solidFill>
                  <a:srgbClr val="C00000"/>
                </a:solidFill>
              </a:rPr>
              <a:t>set of states s </a:t>
            </a:r>
            <a:r>
              <a:rPr lang="en-US" sz="2400" dirty="0" smtClean="0">
                <a:solidFill>
                  <a:srgbClr val="C00000"/>
                </a:solidFill>
                <a:sym typeface="Symbol" pitchFamily="18" charset="2"/>
              </a:rPr>
              <a:t> </a:t>
            </a:r>
            <a:r>
              <a:rPr lang="en-US" sz="2400" dirty="0" smtClean="0">
                <a:solidFill>
                  <a:srgbClr val="C00000"/>
                </a:solidFill>
              </a:rPr>
              <a:t>S</a:t>
            </a:r>
          </a:p>
          <a:p>
            <a:pPr lvl="1"/>
            <a:r>
              <a:rPr lang="en-US" sz="2400" dirty="0" smtClean="0"/>
              <a:t>A </a:t>
            </a:r>
            <a:r>
              <a:rPr lang="en-US" sz="2400" dirty="0" smtClean="0">
                <a:solidFill>
                  <a:srgbClr val="C00000"/>
                </a:solidFill>
              </a:rPr>
              <a:t>set of actions (per state) A</a:t>
            </a:r>
          </a:p>
          <a:p>
            <a:pPr lvl="1"/>
            <a:r>
              <a:rPr lang="en-US" sz="2400" dirty="0" smtClean="0"/>
              <a:t>A </a:t>
            </a:r>
            <a:r>
              <a:rPr lang="en-US" sz="2400" dirty="0" smtClean="0">
                <a:solidFill>
                  <a:srgbClr val="C00000"/>
                </a:solidFill>
              </a:rPr>
              <a:t>model T(</a:t>
            </a:r>
            <a:r>
              <a:rPr lang="en-US" sz="2400" dirty="0" err="1" smtClean="0">
                <a:solidFill>
                  <a:srgbClr val="C00000"/>
                </a:solidFill>
              </a:rPr>
              <a:t>s,a,s</a:t>
            </a:r>
            <a:r>
              <a:rPr lang="en-US" sz="2400" dirty="0" smtClean="0">
                <a:solidFill>
                  <a:srgbClr val="C00000"/>
                </a:solidFill>
              </a:rPr>
              <a:t>’)</a:t>
            </a:r>
          </a:p>
          <a:p>
            <a:pPr lvl="1"/>
            <a:r>
              <a:rPr lang="en-US" sz="2400" dirty="0" smtClean="0"/>
              <a:t>A </a:t>
            </a:r>
            <a:r>
              <a:rPr lang="en-US" sz="2400" dirty="0" smtClean="0">
                <a:solidFill>
                  <a:srgbClr val="C00000"/>
                </a:solidFill>
              </a:rPr>
              <a:t>reward function R(</a:t>
            </a:r>
            <a:r>
              <a:rPr lang="en-US" sz="2400" dirty="0" err="1" smtClean="0">
                <a:solidFill>
                  <a:srgbClr val="C00000"/>
                </a:solidFill>
              </a:rPr>
              <a:t>s,a,s</a:t>
            </a:r>
            <a:r>
              <a:rPr lang="en-US" sz="2400" dirty="0" smtClean="0">
                <a:solidFill>
                  <a:srgbClr val="C00000"/>
                </a:solidFill>
              </a:rPr>
              <a:t>’)</a:t>
            </a:r>
          </a:p>
          <a:p>
            <a:r>
              <a:rPr lang="en-US" sz="2800" dirty="0" smtClean="0"/>
              <a:t>Still looking for a policy </a:t>
            </a:r>
            <a:r>
              <a:rPr lang="en-US" sz="2800" dirty="0" smtClean="0">
                <a:solidFill>
                  <a:srgbClr val="CC0000"/>
                </a:solidFill>
                <a:sym typeface="Symbol" pitchFamily="18" charset="2"/>
              </a:rPr>
              <a:t>(s)</a:t>
            </a:r>
          </a:p>
          <a:p>
            <a:pPr lvl="1"/>
            <a:endParaRPr lang="en-US" sz="2400" dirty="0" smtClean="0">
              <a:sym typeface="Symbol" pitchFamily="18" charset="2"/>
            </a:endParaRPr>
          </a:p>
          <a:p>
            <a:r>
              <a:rPr lang="en-US" sz="2800" dirty="0" smtClean="0">
                <a:sym typeface="Symbol" pitchFamily="18" charset="2"/>
              </a:rPr>
              <a:t>New twist: </a:t>
            </a:r>
            <a:r>
              <a:rPr lang="en-US" sz="2800" dirty="0" smtClean="0">
                <a:solidFill>
                  <a:srgbClr val="C00000"/>
                </a:solidFill>
                <a:sym typeface="Symbol" pitchFamily="18" charset="2"/>
              </a:rPr>
              <a:t>don’t know T or R</a:t>
            </a:r>
            <a:r>
              <a:rPr lang="en-US" sz="2800" dirty="0" smtClean="0">
                <a:sym typeface="Symbol" pitchFamily="18" charset="2"/>
              </a:rPr>
              <a:t>, so must try out actions</a:t>
            </a:r>
          </a:p>
          <a:p>
            <a:pPr lvl="1"/>
            <a:endParaRPr lang="en-US" sz="2400" dirty="0">
              <a:solidFill>
                <a:srgbClr val="CC0000"/>
              </a:solidFill>
              <a:sym typeface="Symbol" pitchFamily="18" charset="2"/>
            </a:endParaRPr>
          </a:p>
          <a:p>
            <a:r>
              <a:rPr lang="en-US" sz="2800" dirty="0" smtClean="0">
                <a:sym typeface="Symbol" pitchFamily="18" charset="2"/>
              </a:rPr>
              <a:t>Big idea: </a:t>
            </a:r>
            <a:r>
              <a:rPr lang="en-US" sz="2800" dirty="0" smtClean="0">
                <a:solidFill>
                  <a:srgbClr val="C00000"/>
                </a:solidFill>
                <a:sym typeface="Symbol" pitchFamily="18" charset="2"/>
              </a:rPr>
              <a:t>Compute all averages over T using sample outcomes</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3877" y="1524000"/>
            <a:ext cx="4484846" cy="239776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Exploration Functions</a:t>
            </a:r>
          </a:p>
        </p:txBody>
      </p:sp>
      <p:sp>
        <p:nvSpPr>
          <p:cNvPr id="24579" name="Rectangle 3"/>
          <p:cNvSpPr>
            <a:spLocks noGrp="1" noChangeArrowheads="1"/>
          </p:cNvSpPr>
          <p:nvPr>
            <p:ph idx="1"/>
          </p:nvPr>
        </p:nvSpPr>
        <p:spPr>
          <a:xfrm>
            <a:off x="304800" y="1219200"/>
            <a:ext cx="11506200" cy="4729164"/>
          </a:xfrm>
        </p:spPr>
        <p:txBody>
          <a:bodyPr/>
          <a:lstStyle/>
          <a:p>
            <a:r>
              <a:rPr lang="en-US" sz="2800" dirty="0" smtClean="0"/>
              <a:t>When to explore?</a:t>
            </a:r>
          </a:p>
          <a:p>
            <a:pPr lvl="1"/>
            <a:r>
              <a:rPr lang="en-US" sz="2400" dirty="0" smtClean="0"/>
              <a:t>Random actions: explore a fixed amount</a:t>
            </a:r>
          </a:p>
          <a:p>
            <a:pPr lvl="1"/>
            <a:r>
              <a:rPr lang="en-US" sz="2400" dirty="0" smtClean="0"/>
              <a:t>Better idea: explore areas whose badness is not</a:t>
            </a:r>
          </a:p>
          <a:p>
            <a:pPr lvl="1">
              <a:spcBef>
                <a:spcPts val="76"/>
              </a:spcBef>
              <a:buNone/>
            </a:pPr>
            <a:r>
              <a:rPr lang="en-US" sz="2400" dirty="0" smtClean="0"/>
              <a:t>	(yet) established, eventually stop exploring</a:t>
            </a:r>
          </a:p>
          <a:p>
            <a:pPr lvl="4"/>
            <a:endParaRPr lang="en-US" sz="1600" dirty="0" smtClean="0"/>
          </a:p>
          <a:p>
            <a:r>
              <a:rPr lang="en-US" sz="2800" dirty="0" smtClean="0"/>
              <a:t>Exploration function</a:t>
            </a:r>
          </a:p>
          <a:p>
            <a:pPr lvl="1"/>
            <a:r>
              <a:rPr lang="en-US" sz="2400" dirty="0" smtClean="0"/>
              <a:t>Takes a value estimate u and a visit count n, and</a:t>
            </a:r>
          </a:p>
          <a:p>
            <a:pPr lvl="1">
              <a:spcBef>
                <a:spcPts val="76"/>
              </a:spcBef>
              <a:buNone/>
            </a:pPr>
            <a:r>
              <a:rPr lang="en-US" sz="2400" dirty="0" smtClean="0"/>
              <a:t>	returns an optimistic utility, e.g.</a:t>
            </a:r>
          </a:p>
          <a:p>
            <a:pPr lvl="1">
              <a:buNone/>
            </a:pPr>
            <a:endParaRPr lang="en-US" sz="2400" dirty="0" smtClean="0"/>
          </a:p>
          <a:p>
            <a:pPr lvl="1"/>
            <a:endParaRPr lang="en-US" dirty="0" smtClean="0"/>
          </a:p>
          <a:p>
            <a:pPr lvl="1"/>
            <a:endParaRPr lang="en-US" sz="2400" dirty="0" smtClean="0"/>
          </a:p>
          <a:p>
            <a:pPr lvl="1"/>
            <a:r>
              <a:rPr lang="en-US" sz="2400" dirty="0" smtClean="0"/>
              <a:t>Note: this propagates the “bonus” back to states that lead to unknown states as well!</a:t>
            </a:r>
          </a:p>
          <a:p>
            <a:pPr lvl="1">
              <a:buNone/>
            </a:pPr>
            <a:r>
              <a:rPr lang="en-US" sz="2400" dirty="0" smtClean="0"/>
              <a:t>				</a:t>
            </a:r>
          </a:p>
        </p:txBody>
      </p:sp>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41512" y="1219564"/>
            <a:ext cx="4621888" cy="3352072"/>
          </a:xfrm>
          <a:prstGeom prst="rect">
            <a:avLst/>
          </a:prstGeom>
          <a:noFill/>
        </p:spPr>
      </p:pic>
      <p:pic>
        <p:nvPicPr>
          <p:cNvPr id="15" name="Picture 14" descr="txp_fig"/>
          <p:cNvPicPr>
            <a:picLocks noChangeAspect="1"/>
          </p:cNvPicPr>
          <p:nvPr>
            <p:custDataLst>
              <p:tags r:id="rId1"/>
            </p:custDataLst>
          </p:nvPr>
        </p:nvPicPr>
        <p:blipFill>
          <a:blip r:embed="rId7" cstate="print"/>
          <a:stretch>
            <a:fillRect/>
          </a:stretch>
        </p:blipFill>
        <p:spPr bwMode="auto">
          <a:xfrm>
            <a:off x="5190978" y="4261336"/>
            <a:ext cx="2495069" cy="304596"/>
          </a:xfrm>
          <a:prstGeom prst="rect">
            <a:avLst/>
          </a:prstGeom>
          <a:noFill/>
          <a:ln/>
          <a:effectLst/>
        </p:spPr>
      </p:pic>
      <p:pic>
        <p:nvPicPr>
          <p:cNvPr id="9" name="Picture 8" descr="txp_fig"/>
          <p:cNvPicPr>
            <a:picLocks noChangeAspect="1"/>
          </p:cNvPicPr>
          <p:nvPr>
            <p:custDataLst>
              <p:tags r:id="rId2"/>
            </p:custDataLst>
          </p:nvPr>
        </p:nvPicPr>
        <p:blipFill>
          <a:blip r:embed="rId8" cstate="print"/>
          <a:stretch>
            <a:fillRect/>
          </a:stretch>
        </p:blipFill>
        <p:spPr bwMode="auto">
          <a:xfrm>
            <a:off x="4175618" y="5422668"/>
            <a:ext cx="6339982" cy="444732"/>
          </a:xfrm>
          <a:prstGeom prst="rect">
            <a:avLst/>
          </a:prstGeom>
          <a:noFill/>
          <a:ln/>
          <a:effectLst/>
        </p:spPr>
      </p:pic>
      <p:sp>
        <p:nvSpPr>
          <p:cNvPr id="11" name="TextBox 10"/>
          <p:cNvSpPr txBox="1"/>
          <p:nvPr/>
        </p:nvSpPr>
        <p:spPr>
          <a:xfrm>
            <a:off x="1447800" y="5348056"/>
            <a:ext cx="3048000" cy="461665"/>
          </a:xfrm>
          <a:prstGeom prst="rect">
            <a:avLst/>
          </a:prstGeom>
          <a:noFill/>
        </p:spPr>
        <p:txBody>
          <a:bodyPr wrap="square" rtlCol="0">
            <a:spAutoFit/>
          </a:bodyPr>
          <a:lstStyle/>
          <a:p>
            <a:r>
              <a:rPr lang="en-US" sz="2400" dirty="0" smtClean="0">
                <a:latin typeface="Calibri" pitchFamily="34" charset="0"/>
              </a:rPr>
              <a:t>Modified Q-Update:</a:t>
            </a:r>
            <a:endParaRPr lang="en-US" sz="2400" dirty="0">
              <a:latin typeface="Calibri" pitchFamily="34" charset="0"/>
            </a:endParaRPr>
          </a:p>
        </p:txBody>
      </p:sp>
      <p:pic>
        <p:nvPicPr>
          <p:cNvPr id="16" name="Picture 15" descr="txp_fig"/>
          <p:cNvPicPr>
            <a:picLocks noChangeAspect="1"/>
          </p:cNvPicPr>
          <p:nvPr>
            <p:custDataLst>
              <p:tags r:id="rId3"/>
            </p:custDataLst>
          </p:nvPr>
        </p:nvPicPr>
        <p:blipFill>
          <a:blip r:embed="rId9" cstate="print"/>
          <a:stretch>
            <a:fillRect/>
          </a:stretch>
        </p:blipFill>
        <p:spPr bwMode="auto">
          <a:xfrm>
            <a:off x="4171950" y="4813068"/>
            <a:ext cx="4771074" cy="444715"/>
          </a:xfrm>
          <a:prstGeom prst="rect">
            <a:avLst/>
          </a:prstGeom>
          <a:noFill/>
          <a:ln/>
          <a:effectLst/>
        </p:spPr>
      </p:pic>
      <p:sp>
        <p:nvSpPr>
          <p:cNvPr id="14" name="TextBox 13"/>
          <p:cNvSpPr txBox="1"/>
          <p:nvPr/>
        </p:nvSpPr>
        <p:spPr>
          <a:xfrm>
            <a:off x="1447800" y="4738456"/>
            <a:ext cx="3048000" cy="461665"/>
          </a:xfrm>
          <a:prstGeom prst="rect">
            <a:avLst/>
          </a:prstGeom>
          <a:noFill/>
        </p:spPr>
        <p:txBody>
          <a:bodyPr wrap="square" rtlCol="0">
            <a:spAutoFit/>
          </a:bodyPr>
          <a:lstStyle/>
          <a:p>
            <a:r>
              <a:rPr lang="en-US" sz="2400" dirty="0" smtClean="0">
                <a:latin typeface="Calibri" pitchFamily="34" charset="0"/>
              </a:rPr>
              <a:t>Regular Q-Update:</a:t>
            </a:r>
            <a:endParaRPr lang="en-US" sz="2400" dirty="0">
              <a:latin typeface="Calibri"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Regret</a:t>
            </a:r>
            <a:endParaRPr lang="en-US" dirty="0"/>
          </a:p>
        </p:txBody>
      </p:sp>
      <p:sp>
        <p:nvSpPr>
          <p:cNvPr id="3" name="Content Placeholder 2"/>
          <p:cNvSpPr>
            <a:spLocks noGrp="1"/>
          </p:cNvSpPr>
          <p:nvPr>
            <p:ph idx="1"/>
          </p:nvPr>
        </p:nvSpPr>
        <p:spPr>
          <a:xfrm>
            <a:off x="406400" y="1366836"/>
            <a:ext cx="4927600" cy="4729164"/>
          </a:xfrm>
        </p:spPr>
        <p:txBody>
          <a:bodyPr/>
          <a:lstStyle/>
          <a:p>
            <a:r>
              <a:rPr lang="en-US" sz="2200" dirty="0" smtClean="0"/>
              <a:t>Even if you learn the optimal policy, you still make mistakes along the way!</a:t>
            </a:r>
          </a:p>
          <a:p>
            <a:r>
              <a:rPr lang="en-US" sz="2200" dirty="0" smtClean="0"/>
              <a:t>Regret is a measure of your total mistake cost: the difference between your (expected) rewards, including youthful </a:t>
            </a:r>
            <a:r>
              <a:rPr lang="en-US" sz="2200" dirty="0" err="1" smtClean="0"/>
              <a:t>suboptimality</a:t>
            </a:r>
            <a:r>
              <a:rPr lang="en-US" sz="2200" dirty="0" smtClean="0"/>
              <a:t>, and optimal (expected) rewards</a:t>
            </a:r>
          </a:p>
          <a:p>
            <a:r>
              <a:rPr lang="en-US" sz="2200" dirty="0" smtClean="0"/>
              <a:t>Minimizing regret goes beyond learning to be optimal – it requires optimally learning to be optimal</a:t>
            </a:r>
          </a:p>
          <a:p>
            <a:r>
              <a:rPr lang="en-US" sz="2200" dirty="0" smtClean="0"/>
              <a:t>Example: random exploration and exploration functions both end up optimal, but random exploration has higher regret</a:t>
            </a:r>
            <a:endParaRPr lang="en-US" sz="22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9758" y="1447800"/>
            <a:ext cx="6889574" cy="45720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 Q-Learning</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t>Generalizing 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smtClean="0"/>
              <a:t>Basic Q-Learning keeps a table of all q-values</a:t>
            </a:r>
          </a:p>
          <a:p>
            <a:pPr lvl="2">
              <a:lnSpc>
                <a:spcPct val="90000"/>
              </a:lnSpc>
            </a:pPr>
            <a:endParaRPr lang="en-US" sz="1800" dirty="0" smtClean="0"/>
          </a:p>
          <a:p>
            <a:pPr>
              <a:lnSpc>
                <a:spcPct val="90000"/>
              </a:lnSpc>
            </a:pPr>
            <a:r>
              <a:rPr lang="en-US" sz="2400" dirty="0" smtClean="0"/>
              <a:t>In realistic situations, we cannot possibly learn about every single state!</a:t>
            </a:r>
          </a:p>
          <a:p>
            <a:pPr lvl="1">
              <a:lnSpc>
                <a:spcPct val="90000"/>
              </a:lnSpc>
            </a:pPr>
            <a:r>
              <a:rPr lang="en-US" sz="2000" dirty="0" smtClean="0"/>
              <a:t>Too many states to visit them all in training</a:t>
            </a:r>
          </a:p>
          <a:p>
            <a:pPr lvl="1">
              <a:lnSpc>
                <a:spcPct val="90000"/>
              </a:lnSpc>
            </a:pPr>
            <a:r>
              <a:rPr lang="en-US" sz="2000" dirty="0" smtClean="0"/>
              <a:t>Too many states to hold the q-tables in memory</a:t>
            </a:r>
          </a:p>
          <a:p>
            <a:pPr lvl="2">
              <a:lnSpc>
                <a:spcPct val="90000"/>
              </a:lnSpc>
            </a:pPr>
            <a:endParaRPr lang="en-US" sz="1800" dirty="0" smtClean="0"/>
          </a:p>
          <a:p>
            <a:pPr>
              <a:lnSpc>
                <a:spcPct val="90000"/>
              </a:lnSpc>
            </a:pPr>
            <a:r>
              <a:rPr lang="en-US" sz="2400" dirty="0" smtClean="0"/>
              <a:t>Instead, we want to generalize:</a:t>
            </a:r>
          </a:p>
          <a:p>
            <a:pPr lvl="1">
              <a:lnSpc>
                <a:spcPct val="90000"/>
              </a:lnSpc>
            </a:pPr>
            <a:r>
              <a:rPr lang="en-US" sz="2000" dirty="0" smtClean="0"/>
              <a:t>Learn about some small number of training states from experience</a:t>
            </a:r>
          </a:p>
          <a:p>
            <a:pPr lvl="1">
              <a:lnSpc>
                <a:spcPct val="90000"/>
              </a:lnSpc>
            </a:pPr>
            <a:r>
              <a:rPr lang="en-US" sz="2000" dirty="0" smtClean="0"/>
              <a:t>Generalize that experience to new, similar situations</a:t>
            </a:r>
          </a:p>
          <a:p>
            <a:pPr lvl="1">
              <a:lnSpc>
                <a:spcPct val="90000"/>
              </a:lnSpc>
            </a:pPr>
            <a:r>
              <a:rPr lang="en-US" sz="2000" dirty="0" smtClean="0"/>
              <a:t>This is a fundamental idea in machine learning, and we’ll see it over and over again</a:t>
            </a:r>
          </a:p>
          <a:p>
            <a:pPr lvl="1">
              <a:lnSpc>
                <a:spcPct val="90000"/>
              </a:lnSpc>
            </a:pPr>
            <a:endParaRPr lang="en-US" sz="2000" dirty="0" smtClean="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pic>
        <p:nvPicPr>
          <p:cNvPr id="3" name="Picture 2"/>
          <p:cNvPicPr>
            <a:picLocks noChangeAspect="1"/>
          </p:cNvPicPr>
          <p:nvPr/>
        </p:nvPicPr>
        <p:blipFill>
          <a:blip r:embed="rId5"/>
          <a:stretch>
            <a:fillRect/>
          </a:stretch>
        </p:blipFill>
        <p:spPr>
          <a:xfrm>
            <a:off x="8991600" y="3428759"/>
            <a:ext cx="1295400" cy="8156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Flashback: 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smtClean="0"/>
              <a:t>Evaluation functions score non-terminals in depth-limited search</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Ideal function: returns the actual </a:t>
            </a:r>
            <a:r>
              <a:rPr lang="en-US" sz="2400" dirty="0" err="1" smtClean="0"/>
              <a:t>minimax</a:t>
            </a:r>
            <a:r>
              <a:rPr lang="en-US" sz="2400" dirty="0" smtClean="0"/>
              <a:t> value of the position</a:t>
            </a:r>
          </a:p>
          <a:p>
            <a:pPr eaLnBrk="1" hangingPunct="1">
              <a:lnSpc>
                <a:spcPct val="80000"/>
              </a:lnSpc>
            </a:pPr>
            <a:r>
              <a:rPr lang="en-US" sz="2400" dirty="0" smtClean="0"/>
              <a:t>In practice: typically weighted linear sum of features:</a:t>
            </a:r>
          </a:p>
          <a:p>
            <a:pPr eaLnBrk="1" hangingPunct="1">
              <a:lnSpc>
                <a:spcPct val="80000"/>
              </a:lnSpc>
            </a:pPr>
            <a:endParaRPr lang="en-US" sz="2400" dirty="0" smtClean="0"/>
          </a:p>
          <a:p>
            <a:pPr eaLnBrk="1" hangingPunct="1">
              <a:lnSpc>
                <a:spcPct val="80000"/>
              </a:lnSpc>
            </a:pPr>
            <a:endParaRPr lang="en-US" sz="2400" dirty="0" smtClean="0"/>
          </a:p>
          <a:p>
            <a:pPr eaLnBrk="1" hangingPunct="1">
              <a:lnSpc>
                <a:spcPct val="80000"/>
              </a:lnSpc>
            </a:pPr>
            <a:r>
              <a:rPr lang="en-US" sz="2400" dirty="0" smtClean="0"/>
              <a:t>e.g.  </a:t>
            </a:r>
            <a:r>
              <a:rPr lang="en-US" sz="2400" i="1" dirty="0" smtClean="0">
                <a:solidFill>
                  <a:srgbClr val="CC0000"/>
                </a:solidFill>
                <a:latin typeface="Times New Roman" pitchFamily="18" charset="0"/>
                <a:cs typeface="Times New Roman" pitchFamily="18" charset="0"/>
              </a:rPr>
              <a:t>f</a:t>
            </a:r>
            <a:r>
              <a:rPr lang="en-US" sz="2400" baseline="-25000" dirty="0" smtClean="0">
                <a:solidFill>
                  <a:srgbClr val="CC0000"/>
                </a:solidFill>
              </a:rPr>
              <a:t>1</a:t>
            </a:r>
            <a:r>
              <a:rPr lang="en-US" sz="2400" dirty="0" smtClean="0">
                <a:solidFill>
                  <a:srgbClr val="CC0000"/>
                </a:solidFill>
              </a:rPr>
              <a:t>(</a:t>
            </a:r>
            <a:r>
              <a:rPr lang="en-US" sz="2400" i="1" dirty="0" smtClean="0">
                <a:solidFill>
                  <a:srgbClr val="CC0000"/>
                </a:solidFill>
                <a:latin typeface="Times New Roman" pitchFamily="18" charset="0"/>
                <a:cs typeface="Times New Roman" pitchFamily="18" charset="0"/>
              </a:rPr>
              <a:t>s</a:t>
            </a:r>
            <a:r>
              <a:rPr lang="en-US" sz="2400" dirty="0" smtClean="0">
                <a:solidFill>
                  <a:srgbClr val="CC0000"/>
                </a:solidFill>
              </a:rPr>
              <a:t>) = (num white queens – num black queens)</a:t>
            </a:r>
            <a:r>
              <a:rPr lang="en-US" sz="2400" dirty="0" smtClean="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4942617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smtClean="0"/>
              <a:t>Using a feature representation, we can write a q function (or value function) for any state using a few weights:</a:t>
            </a:r>
          </a:p>
          <a:p>
            <a:pPr>
              <a:lnSpc>
                <a:spcPct val="90000"/>
              </a:lnSpc>
            </a:pPr>
            <a:endParaRPr lang="en-US" sz="2400" dirty="0" smtClean="0"/>
          </a:p>
          <a:p>
            <a:pPr>
              <a:lnSpc>
                <a:spcPct val="90000"/>
              </a:lnSpc>
            </a:pPr>
            <a:endParaRPr lang="en-US" sz="2400" dirty="0" smtClean="0"/>
          </a:p>
          <a:p>
            <a:pPr>
              <a:lnSpc>
                <a:spcPct val="90000"/>
              </a:lnSpc>
            </a:pPr>
            <a:endParaRPr lang="en-US" sz="4000" dirty="0" smtClean="0"/>
          </a:p>
          <a:p>
            <a:pPr>
              <a:lnSpc>
                <a:spcPct val="90000"/>
              </a:lnSpc>
            </a:pPr>
            <a:endParaRPr lang="en-US" sz="2400" dirty="0" smtClean="0"/>
          </a:p>
          <a:p>
            <a:pPr>
              <a:lnSpc>
                <a:spcPct val="90000"/>
              </a:lnSpc>
            </a:pPr>
            <a:r>
              <a:rPr lang="en-US" sz="2400" dirty="0" smtClean="0"/>
              <a:t>Advantage: our experience is summed up in a few powerful numbers</a:t>
            </a:r>
          </a:p>
          <a:p>
            <a:pPr>
              <a:lnSpc>
                <a:spcPct val="90000"/>
              </a:lnSpc>
            </a:pPr>
            <a:endParaRPr lang="en-US" sz="2400" dirty="0" smtClean="0"/>
          </a:p>
          <a:p>
            <a:pPr>
              <a:lnSpc>
                <a:spcPct val="90000"/>
              </a:lnSpc>
            </a:pPr>
            <a:r>
              <a:rPr lang="en-US" sz="2400" dirty="0" smtClean="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5"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6" cstate="print"/>
          <a:srcRect/>
          <a:stretch>
            <a:fillRect/>
          </a:stretch>
        </p:blipFill>
        <p:spPr bwMode="auto">
          <a:xfrm>
            <a:off x="1600200" y="3398837"/>
            <a:ext cx="7835900" cy="334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smtClean="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smtClean="0"/>
              <a:t>Q-learning with linear Q-functions:</a:t>
            </a:r>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endParaRPr lang="en-US" sz="2400" dirty="0" smtClean="0"/>
          </a:p>
          <a:p>
            <a:pPr>
              <a:lnSpc>
                <a:spcPct val="80000"/>
              </a:lnSpc>
            </a:pPr>
            <a:r>
              <a:rPr lang="en-US" sz="2400" dirty="0" smtClean="0"/>
              <a:t>Intuitive interpretation:</a:t>
            </a:r>
          </a:p>
          <a:p>
            <a:pPr lvl="1">
              <a:lnSpc>
                <a:spcPct val="80000"/>
              </a:lnSpc>
            </a:pPr>
            <a:r>
              <a:rPr lang="en-US" sz="2000" dirty="0" smtClean="0"/>
              <a:t>Adjust weights of active features</a:t>
            </a:r>
          </a:p>
          <a:p>
            <a:pPr lvl="1">
              <a:lnSpc>
                <a:spcPct val="80000"/>
              </a:lnSpc>
            </a:pPr>
            <a:r>
              <a:rPr lang="en-US" sz="2000" dirty="0" smtClean="0"/>
              <a:t>E.g., if something unexpectedly bad happens, blame the features that were on: </a:t>
            </a:r>
            <a:r>
              <a:rPr lang="en-US" sz="2000" dirty="0" err="1" smtClean="0"/>
              <a:t>disprefer</a:t>
            </a:r>
            <a:r>
              <a:rPr lang="en-US" sz="2000" dirty="0" smtClean="0"/>
              <a:t> all states with that state’s features</a:t>
            </a:r>
          </a:p>
          <a:p>
            <a:pPr lvl="4">
              <a:lnSpc>
                <a:spcPct val="80000"/>
              </a:lnSpc>
            </a:pPr>
            <a:endParaRPr lang="en-US" sz="1200" dirty="0" smtClean="0"/>
          </a:p>
          <a:p>
            <a:pPr>
              <a:lnSpc>
                <a:spcPct val="80000"/>
              </a:lnSpc>
            </a:pPr>
            <a:r>
              <a:rPr lang="en-US" sz="2400" dirty="0" smtClean="0"/>
              <a:t>Formal justification: online least squares</a:t>
            </a:r>
          </a:p>
        </p:txBody>
      </p:sp>
      <p:pic>
        <p:nvPicPr>
          <p:cNvPr id="18" name="Picture 17" descr="txp_fig"/>
          <p:cNvPicPr>
            <a:picLocks noChangeAspect="1"/>
          </p:cNvPicPr>
          <p:nvPr>
            <p:custDataLst>
              <p:tags r:id="rId1"/>
            </p:custDataLst>
          </p:nvPr>
        </p:nvPicPr>
        <p:blipFill>
          <a:blip r:embed="rId8"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9"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2"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980714" y="2438400"/>
            <a:ext cx="2940050" cy="284593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Q-Learning and Least Squares</a:t>
            </a:r>
            <a:endParaRPr 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74750" y="1295800"/>
            <a:ext cx="9837738" cy="496172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3"/>
          <p:cNvSpPr>
            <a:spLocks noChangeShapeType="1"/>
          </p:cNvSpPr>
          <p:nvPr/>
        </p:nvSpPr>
        <p:spPr bwMode="auto">
          <a:xfrm flipV="1">
            <a:off x="1398588" y="2198687"/>
            <a:ext cx="3781425" cy="1531938"/>
          </a:xfrm>
          <a:prstGeom prst="line">
            <a:avLst/>
          </a:prstGeom>
          <a:noFill/>
          <a:ln w="38100">
            <a:solidFill>
              <a:srgbClr val="000000"/>
            </a:solidFill>
            <a:round/>
            <a:headEnd/>
            <a:tailEnd/>
          </a:ln>
        </p:spPr>
        <p:txBody>
          <a:bodyPr/>
          <a:lstStyle/>
          <a:p>
            <a:endParaRPr lang="en-US"/>
          </a:p>
        </p:txBody>
      </p:sp>
      <p:sp>
        <p:nvSpPr>
          <p:cNvPr id="19460" name="Line 4"/>
          <p:cNvSpPr>
            <a:spLocks noChangeShapeType="1"/>
          </p:cNvSpPr>
          <p:nvPr/>
        </p:nvSpPr>
        <p:spPr bwMode="auto">
          <a:xfrm>
            <a:off x="1398588" y="4419600"/>
            <a:ext cx="3763962" cy="1587"/>
          </a:xfrm>
          <a:prstGeom prst="line">
            <a:avLst/>
          </a:prstGeom>
          <a:noFill/>
          <a:ln w="0">
            <a:solidFill>
              <a:srgbClr val="000000"/>
            </a:solidFill>
            <a:round/>
            <a:headEnd/>
            <a:tailEnd/>
          </a:ln>
        </p:spPr>
        <p:txBody>
          <a:bodyPr/>
          <a:lstStyle/>
          <a:p>
            <a:endParaRPr lang="en-US"/>
          </a:p>
        </p:txBody>
      </p:sp>
      <p:sp>
        <p:nvSpPr>
          <p:cNvPr id="19461" name="Line 5"/>
          <p:cNvSpPr>
            <a:spLocks noChangeShapeType="1"/>
          </p:cNvSpPr>
          <p:nvPr/>
        </p:nvSpPr>
        <p:spPr bwMode="auto">
          <a:xfrm flipV="1">
            <a:off x="1398588" y="1676400"/>
            <a:ext cx="1587" cy="2743200"/>
          </a:xfrm>
          <a:prstGeom prst="line">
            <a:avLst/>
          </a:prstGeom>
          <a:noFill/>
          <a:ln w="0">
            <a:solidFill>
              <a:srgbClr val="000000"/>
            </a:solidFill>
            <a:round/>
            <a:headEnd/>
            <a:tailEnd/>
          </a:ln>
        </p:spPr>
        <p:txBody>
          <a:bodyPr/>
          <a:lstStyle/>
          <a:p>
            <a:endParaRPr lang="en-US"/>
          </a:p>
        </p:txBody>
      </p:sp>
      <p:sp>
        <p:nvSpPr>
          <p:cNvPr id="19462" name="Line 6"/>
          <p:cNvSpPr>
            <a:spLocks noChangeShapeType="1"/>
          </p:cNvSpPr>
          <p:nvPr/>
        </p:nvSpPr>
        <p:spPr bwMode="auto">
          <a:xfrm flipV="1">
            <a:off x="1398588" y="4378325"/>
            <a:ext cx="1587" cy="41275"/>
          </a:xfrm>
          <a:prstGeom prst="line">
            <a:avLst/>
          </a:prstGeom>
          <a:noFill/>
          <a:ln w="0">
            <a:solidFill>
              <a:srgbClr val="000000"/>
            </a:solidFill>
            <a:round/>
            <a:headEnd/>
            <a:tailEnd/>
          </a:ln>
        </p:spPr>
        <p:txBody>
          <a:bodyPr/>
          <a:lstStyle/>
          <a:p>
            <a:endParaRPr lang="en-US"/>
          </a:p>
        </p:txBody>
      </p:sp>
      <p:sp>
        <p:nvSpPr>
          <p:cNvPr id="19463" name="Rectangle 7"/>
          <p:cNvSpPr>
            <a:spLocks noChangeArrowheads="1"/>
          </p:cNvSpPr>
          <p:nvPr/>
        </p:nvSpPr>
        <p:spPr bwMode="auto">
          <a:xfrm>
            <a:off x="1393825" y="4443412"/>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5" name="Rectangle 9"/>
          <p:cNvSpPr>
            <a:spLocks noChangeArrowheads="1"/>
          </p:cNvSpPr>
          <p:nvPr/>
        </p:nvSpPr>
        <p:spPr bwMode="auto">
          <a:xfrm>
            <a:off x="5118100" y="4443412"/>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66" name="Line 10"/>
          <p:cNvSpPr>
            <a:spLocks noChangeShapeType="1"/>
          </p:cNvSpPr>
          <p:nvPr/>
        </p:nvSpPr>
        <p:spPr bwMode="auto">
          <a:xfrm>
            <a:off x="1398588" y="4419600"/>
            <a:ext cx="33337" cy="1587"/>
          </a:xfrm>
          <a:prstGeom prst="line">
            <a:avLst/>
          </a:prstGeom>
          <a:noFill/>
          <a:ln w="0">
            <a:solidFill>
              <a:srgbClr val="000000"/>
            </a:solidFill>
            <a:round/>
            <a:headEnd/>
            <a:tailEnd/>
          </a:ln>
        </p:spPr>
        <p:txBody>
          <a:bodyPr/>
          <a:lstStyle/>
          <a:p>
            <a:endParaRPr lang="en-US"/>
          </a:p>
        </p:txBody>
      </p:sp>
      <p:sp>
        <p:nvSpPr>
          <p:cNvPr id="19467" name="Rectangle 11"/>
          <p:cNvSpPr>
            <a:spLocks noChangeArrowheads="1"/>
          </p:cNvSpPr>
          <p:nvPr/>
        </p:nvSpPr>
        <p:spPr bwMode="auto">
          <a:xfrm>
            <a:off x="1323975" y="4352925"/>
            <a:ext cx="69850" cy="153987"/>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468" name="Line 12"/>
          <p:cNvSpPr>
            <a:spLocks noChangeShapeType="1"/>
          </p:cNvSpPr>
          <p:nvPr/>
        </p:nvSpPr>
        <p:spPr bwMode="auto">
          <a:xfrm>
            <a:off x="1398588" y="3048000"/>
            <a:ext cx="33337" cy="1587"/>
          </a:xfrm>
          <a:prstGeom prst="line">
            <a:avLst/>
          </a:prstGeom>
          <a:noFill/>
          <a:ln w="0">
            <a:solidFill>
              <a:srgbClr val="000000"/>
            </a:solidFill>
            <a:round/>
            <a:headEnd/>
            <a:tailEnd/>
          </a:ln>
        </p:spPr>
        <p:txBody>
          <a:bodyPr/>
          <a:lstStyle/>
          <a:p>
            <a:endParaRPr lang="en-US"/>
          </a:p>
        </p:txBody>
      </p:sp>
      <p:sp>
        <p:nvSpPr>
          <p:cNvPr id="19469" name="Rectangle 13"/>
          <p:cNvSpPr>
            <a:spLocks noChangeArrowheads="1"/>
          </p:cNvSpPr>
          <p:nvPr/>
        </p:nvSpPr>
        <p:spPr bwMode="auto">
          <a:xfrm>
            <a:off x="1258888" y="2984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470" name="Line 14"/>
          <p:cNvSpPr>
            <a:spLocks noChangeShapeType="1"/>
          </p:cNvSpPr>
          <p:nvPr/>
        </p:nvSpPr>
        <p:spPr bwMode="auto">
          <a:xfrm>
            <a:off x="1398588" y="1676400"/>
            <a:ext cx="33337" cy="1587"/>
          </a:xfrm>
          <a:prstGeom prst="line">
            <a:avLst/>
          </a:prstGeom>
          <a:noFill/>
          <a:ln w="0">
            <a:solidFill>
              <a:srgbClr val="000000"/>
            </a:solidFill>
            <a:round/>
            <a:headEnd/>
            <a:tailEnd/>
          </a:ln>
        </p:spPr>
        <p:txBody>
          <a:bodyPr/>
          <a:lstStyle/>
          <a:p>
            <a:endParaRPr lang="en-US"/>
          </a:p>
        </p:txBody>
      </p:sp>
      <p:sp>
        <p:nvSpPr>
          <p:cNvPr id="19471" name="Rectangle 15"/>
          <p:cNvSpPr>
            <a:spLocks noChangeArrowheads="1"/>
          </p:cNvSpPr>
          <p:nvPr/>
        </p:nvSpPr>
        <p:spPr bwMode="auto">
          <a:xfrm>
            <a:off x="1258888" y="16129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472" name="Oval 16"/>
          <p:cNvSpPr>
            <a:spLocks noChangeArrowheads="1"/>
          </p:cNvSpPr>
          <p:nvPr/>
        </p:nvSpPr>
        <p:spPr bwMode="auto">
          <a:xfrm>
            <a:off x="1544638" y="3633787"/>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73" name="Oval 17"/>
          <p:cNvSpPr>
            <a:spLocks noChangeArrowheads="1"/>
          </p:cNvSpPr>
          <p:nvPr/>
        </p:nvSpPr>
        <p:spPr bwMode="auto">
          <a:xfrm>
            <a:off x="1544638" y="3633787"/>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74" name="Oval 18"/>
          <p:cNvSpPr>
            <a:spLocks noChangeArrowheads="1"/>
          </p:cNvSpPr>
          <p:nvPr/>
        </p:nvSpPr>
        <p:spPr bwMode="auto">
          <a:xfrm>
            <a:off x="1736725" y="3208337"/>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75" name="Oval 19"/>
          <p:cNvSpPr>
            <a:spLocks noChangeArrowheads="1"/>
          </p:cNvSpPr>
          <p:nvPr/>
        </p:nvSpPr>
        <p:spPr bwMode="auto">
          <a:xfrm>
            <a:off x="1736725" y="3208337"/>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76" name="Oval 20"/>
          <p:cNvSpPr>
            <a:spLocks noChangeArrowheads="1"/>
          </p:cNvSpPr>
          <p:nvPr/>
        </p:nvSpPr>
        <p:spPr bwMode="auto">
          <a:xfrm>
            <a:off x="1925638" y="3586162"/>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477" name="Oval 21"/>
          <p:cNvSpPr>
            <a:spLocks noChangeArrowheads="1"/>
          </p:cNvSpPr>
          <p:nvPr/>
        </p:nvSpPr>
        <p:spPr bwMode="auto">
          <a:xfrm>
            <a:off x="1925638" y="3586162"/>
            <a:ext cx="79375" cy="71438"/>
          </a:xfrm>
          <a:prstGeom prst="ellipse">
            <a:avLst/>
          </a:prstGeom>
          <a:solidFill>
            <a:srgbClr val="FF0000"/>
          </a:solidFill>
          <a:ln w="0">
            <a:solidFill>
              <a:srgbClr val="FF0000"/>
            </a:solidFill>
            <a:round/>
            <a:headEnd/>
            <a:tailEnd/>
          </a:ln>
        </p:spPr>
        <p:txBody>
          <a:bodyPr/>
          <a:lstStyle/>
          <a:p>
            <a:endParaRPr lang="en-US"/>
          </a:p>
        </p:txBody>
      </p:sp>
      <p:sp>
        <p:nvSpPr>
          <p:cNvPr id="19478" name="Oval 22"/>
          <p:cNvSpPr>
            <a:spLocks noChangeArrowheads="1"/>
          </p:cNvSpPr>
          <p:nvPr/>
        </p:nvSpPr>
        <p:spPr bwMode="auto">
          <a:xfrm>
            <a:off x="2108200" y="364172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79" name="Oval 23"/>
          <p:cNvSpPr>
            <a:spLocks noChangeArrowheads="1"/>
          </p:cNvSpPr>
          <p:nvPr/>
        </p:nvSpPr>
        <p:spPr bwMode="auto">
          <a:xfrm>
            <a:off x="2108200" y="364172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80" name="Oval 24"/>
          <p:cNvSpPr>
            <a:spLocks noChangeArrowheads="1"/>
          </p:cNvSpPr>
          <p:nvPr/>
        </p:nvSpPr>
        <p:spPr bwMode="auto">
          <a:xfrm>
            <a:off x="2300288" y="3441700"/>
            <a:ext cx="76200" cy="71437"/>
          </a:xfrm>
          <a:prstGeom prst="ellipse">
            <a:avLst/>
          </a:prstGeom>
          <a:solidFill>
            <a:srgbClr val="FF0000"/>
          </a:solidFill>
          <a:ln w="9525">
            <a:solidFill>
              <a:srgbClr val="FF0000"/>
            </a:solidFill>
            <a:round/>
            <a:headEnd/>
            <a:tailEnd/>
          </a:ln>
        </p:spPr>
        <p:txBody>
          <a:bodyPr/>
          <a:lstStyle/>
          <a:p>
            <a:endParaRPr lang="en-US"/>
          </a:p>
        </p:txBody>
      </p:sp>
      <p:sp>
        <p:nvSpPr>
          <p:cNvPr id="19481" name="Oval 25"/>
          <p:cNvSpPr>
            <a:spLocks noChangeArrowheads="1"/>
          </p:cNvSpPr>
          <p:nvPr/>
        </p:nvSpPr>
        <p:spPr bwMode="auto">
          <a:xfrm>
            <a:off x="2300288" y="3441700"/>
            <a:ext cx="76200" cy="71437"/>
          </a:xfrm>
          <a:prstGeom prst="ellipse">
            <a:avLst/>
          </a:prstGeom>
          <a:solidFill>
            <a:srgbClr val="FF0000"/>
          </a:solidFill>
          <a:ln w="0">
            <a:solidFill>
              <a:srgbClr val="FF0000"/>
            </a:solidFill>
            <a:round/>
            <a:headEnd/>
            <a:tailEnd/>
          </a:ln>
        </p:spPr>
        <p:txBody>
          <a:bodyPr/>
          <a:lstStyle/>
          <a:p>
            <a:endParaRPr lang="en-US"/>
          </a:p>
        </p:txBody>
      </p:sp>
      <p:sp>
        <p:nvSpPr>
          <p:cNvPr id="19482" name="Oval 26"/>
          <p:cNvSpPr>
            <a:spLocks noChangeArrowheads="1"/>
          </p:cNvSpPr>
          <p:nvPr/>
        </p:nvSpPr>
        <p:spPr bwMode="auto">
          <a:xfrm>
            <a:off x="2490788" y="323215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483" name="Oval 27"/>
          <p:cNvSpPr>
            <a:spLocks noChangeArrowheads="1"/>
          </p:cNvSpPr>
          <p:nvPr/>
        </p:nvSpPr>
        <p:spPr bwMode="auto">
          <a:xfrm>
            <a:off x="2490788" y="323215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484" name="Oval 28"/>
          <p:cNvSpPr>
            <a:spLocks noChangeArrowheads="1"/>
          </p:cNvSpPr>
          <p:nvPr/>
        </p:nvSpPr>
        <p:spPr bwMode="auto">
          <a:xfrm>
            <a:off x="2673350" y="3040062"/>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5" name="Oval 29"/>
          <p:cNvSpPr>
            <a:spLocks noChangeArrowheads="1"/>
          </p:cNvSpPr>
          <p:nvPr/>
        </p:nvSpPr>
        <p:spPr bwMode="auto">
          <a:xfrm>
            <a:off x="2673350" y="3040062"/>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6" name="Oval 30"/>
          <p:cNvSpPr>
            <a:spLocks noChangeArrowheads="1"/>
          </p:cNvSpPr>
          <p:nvPr/>
        </p:nvSpPr>
        <p:spPr bwMode="auto">
          <a:xfrm>
            <a:off x="2863850" y="32321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7" name="Oval 31"/>
          <p:cNvSpPr>
            <a:spLocks noChangeArrowheads="1"/>
          </p:cNvSpPr>
          <p:nvPr/>
        </p:nvSpPr>
        <p:spPr bwMode="auto">
          <a:xfrm>
            <a:off x="2863850" y="32321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88" name="Oval 32"/>
          <p:cNvSpPr>
            <a:spLocks noChangeArrowheads="1"/>
          </p:cNvSpPr>
          <p:nvPr/>
        </p:nvSpPr>
        <p:spPr bwMode="auto">
          <a:xfrm>
            <a:off x="3054350" y="2774950"/>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489" name="Oval 33"/>
          <p:cNvSpPr>
            <a:spLocks noChangeArrowheads="1"/>
          </p:cNvSpPr>
          <p:nvPr/>
        </p:nvSpPr>
        <p:spPr bwMode="auto">
          <a:xfrm>
            <a:off x="3054350" y="2774950"/>
            <a:ext cx="77788" cy="73025"/>
          </a:xfrm>
          <a:prstGeom prst="ellipse">
            <a:avLst/>
          </a:prstGeom>
          <a:solidFill>
            <a:srgbClr val="FF0000"/>
          </a:solidFill>
          <a:ln w="0">
            <a:solidFill>
              <a:srgbClr val="FF0000"/>
            </a:solidFill>
            <a:round/>
            <a:headEnd/>
            <a:tailEnd/>
          </a:ln>
        </p:spPr>
        <p:txBody>
          <a:bodyPr/>
          <a:lstStyle/>
          <a:p>
            <a:endParaRPr lang="en-US"/>
          </a:p>
        </p:txBody>
      </p:sp>
      <p:sp>
        <p:nvSpPr>
          <p:cNvPr id="19490" name="Oval 34"/>
          <p:cNvSpPr>
            <a:spLocks noChangeArrowheads="1"/>
          </p:cNvSpPr>
          <p:nvPr/>
        </p:nvSpPr>
        <p:spPr bwMode="auto">
          <a:xfrm>
            <a:off x="3244850" y="3016250"/>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491" name="Oval 35"/>
          <p:cNvSpPr>
            <a:spLocks noChangeArrowheads="1"/>
          </p:cNvSpPr>
          <p:nvPr/>
        </p:nvSpPr>
        <p:spPr bwMode="auto">
          <a:xfrm>
            <a:off x="3244850" y="3016250"/>
            <a:ext cx="77788" cy="71437"/>
          </a:xfrm>
          <a:prstGeom prst="ellipse">
            <a:avLst/>
          </a:prstGeom>
          <a:solidFill>
            <a:srgbClr val="FF0000"/>
          </a:solidFill>
          <a:ln w="0">
            <a:solidFill>
              <a:srgbClr val="FF0000"/>
            </a:solidFill>
            <a:round/>
            <a:headEnd/>
            <a:tailEnd/>
          </a:ln>
        </p:spPr>
        <p:txBody>
          <a:bodyPr/>
          <a:lstStyle/>
          <a:p>
            <a:endParaRPr lang="en-US"/>
          </a:p>
        </p:txBody>
      </p:sp>
      <p:sp>
        <p:nvSpPr>
          <p:cNvPr id="19492" name="Oval 36"/>
          <p:cNvSpPr>
            <a:spLocks noChangeArrowheads="1"/>
          </p:cNvSpPr>
          <p:nvPr/>
        </p:nvSpPr>
        <p:spPr bwMode="auto">
          <a:xfrm>
            <a:off x="3427413" y="2840037"/>
            <a:ext cx="77787" cy="71438"/>
          </a:xfrm>
          <a:prstGeom prst="ellipse">
            <a:avLst/>
          </a:prstGeom>
          <a:solidFill>
            <a:srgbClr val="FF0000"/>
          </a:solidFill>
          <a:ln w="9525">
            <a:solidFill>
              <a:srgbClr val="FF0000"/>
            </a:solidFill>
            <a:round/>
            <a:headEnd/>
            <a:tailEnd/>
          </a:ln>
        </p:spPr>
        <p:txBody>
          <a:bodyPr/>
          <a:lstStyle/>
          <a:p>
            <a:endParaRPr lang="en-US"/>
          </a:p>
        </p:txBody>
      </p:sp>
      <p:sp>
        <p:nvSpPr>
          <p:cNvPr id="19493" name="Oval 37"/>
          <p:cNvSpPr>
            <a:spLocks noChangeArrowheads="1"/>
          </p:cNvSpPr>
          <p:nvPr/>
        </p:nvSpPr>
        <p:spPr bwMode="auto">
          <a:xfrm>
            <a:off x="3427413" y="2840037"/>
            <a:ext cx="77787" cy="71438"/>
          </a:xfrm>
          <a:prstGeom prst="ellipse">
            <a:avLst/>
          </a:prstGeom>
          <a:solidFill>
            <a:srgbClr val="FF0000"/>
          </a:solidFill>
          <a:ln w="0">
            <a:solidFill>
              <a:srgbClr val="FF0000"/>
            </a:solidFill>
            <a:round/>
            <a:headEnd/>
            <a:tailEnd/>
          </a:ln>
        </p:spPr>
        <p:txBody>
          <a:bodyPr/>
          <a:lstStyle/>
          <a:p>
            <a:endParaRPr lang="en-US"/>
          </a:p>
        </p:txBody>
      </p:sp>
      <p:sp>
        <p:nvSpPr>
          <p:cNvPr id="19494" name="Oval 38"/>
          <p:cNvSpPr>
            <a:spLocks noChangeArrowheads="1"/>
          </p:cNvSpPr>
          <p:nvPr/>
        </p:nvSpPr>
        <p:spPr bwMode="auto">
          <a:xfrm>
            <a:off x="3619500" y="2959100"/>
            <a:ext cx="76200" cy="73025"/>
          </a:xfrm>
          <a:prstGeom prst="ellipse">
            <a:avLst/>
          </a:prstGeom>
          <a:solidFill>
            <a:srgbClr val="FF0000"/>
          </a:solidFill>
          <a:ln w="9525">
            <a:solidFill>
              <a:srgbClr val="FF0000"/>
            </a:solidFill>
            <a:round/>
            <a:headEnd/>
            <a:tailEnd/>
          </a:ln>
        </p:spPr>
        <p:txBody>
          <a:bodyPr/>
          <a:lstStyle/>
          <a:p>
            <a:endParaRPr lang="en-US"/>
          </a:p>
        </p:txBody>
      </p:sp>
      <p:sp>
        <p:nvSpPr>
          <p:cNvPr id="19495" name="Oval 39"/>
          <p:cNvSpPr>
            <a:spLocks noChangeArrowheads="1"/>
          </p:cNvSpPr>
          <p:nvPr/>
        </p:nvSpPr>
        <p:spPr bwMode="auto">
          <a:xfrm>
            <a:off x="3619500" y="2959100"/>
            <a:ext cx="76200" cy="73025"/>
          </a:xfrm>
          <a:prstGeom prst="ellipse">
            <a:avLst/>
          </a:prstGeom>
          <a:solidFill>
            <a:srgbClr val="FF0000"/>
          </a:solidFill>
          <a:ln w="0">
            <a:solidFill>
              <a:srgbClr val="FF0000"/>
            </a:solidFill>
            <a:round/>
            <a:headEnd/>
            <a:tailEnd/>
          </a:ln>
        </p:spPr>
        <p:txBody>
          <a:bodyPr/>
          <a:lstStyle/>
          <a:p>
            <a:endParaRPr lang="en-US"/>
          </a:p>
        </p:txBody>
      </p:sp>
      <p:sp>
        <p:nvSpPr>
          <p:cNvPr id="19496" name="Oval 40"/>
          <p:cNvSpPr>
            <a:spLocks noChangeArrowheads="1"/>
          </p:cNvSpPr>
          <p:nvPr/>
        </p:nvSpPr>
        <p:spPr bwMode="auto">
          <a:xfrm>
            <a:off x="3808413" y="2606675"/>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7" name="Oval 41"/>
          <p:cNvSpPr>
            <a:spLocks noChangeArrowheads="1"/>
          </p:cNvSpPr>
          <p:nvPr/>
        </p:nvSpPr>
        <p:spPr bwMode="auto">
          <a:xfrm>
            <a:off x="3808413" y="2606675"/>
            <a:ext cx="79375" cy="73025"/>
          </a:xfrm>
          <a:prstGeom prst="ellipse">
            <a:avLst/>
          </a:prstGeom>
          <a:solidFill>
            <a:srgbClr val="FF0000"/>
          </a:solidFill>
          <a:ln w="0">
            <a:solidFill>
              <a:srgbClr val="FF0000"/>
            </a:solidFill>
            <a:round/>
            <a:headEnd/>
            <a:tailEnd/>
          </a:ln>
        </p:spPr>
        <p:txBody>
          <a:bodyPr/>
          <a:lstStyle/>
          <a:p>
            <a:endParaRPr lang="en-US"/>
          </a:p>
        </p:txBody>
      </p:sp>
      <p:sp>
        <p:nvSpPr>
          <p:cNvPr id="19498" name="Oval 42"/>
          <p:cNvSpPr>
            <a:spLocks noChangeArrowheads="1"/>
          </p:cNvSpPr>
          <p:nvPr/>
        </p:nvSpPr>
        <p:spPr bwMode="auto">
          <a:xfrm>
            <a:off x="3990975" y="2895600"/>
            <a:ext cx="79375" cy="73025"/>
          </a:xfrm>
          <a:prstGeom prst="ellipse">
            <a:avLst/>
          </a:prstGeom>
          <a:solidFill>
            <a:srgbClr val="FF0000"/>
          </a:solidFill>
          <a:ln w="9525">
            <a:solidFill>
              <a:srgbClr val="FF0000"/>
            </a:solidFill>
            <a:round/>
            <a:headEnd/>
            <a:tailEnd/>
          </a:ln>
        </p:spPr>
        <p:txBody>
          <a:bodyPr/>
          <a:lstStyle/>
          <a:p>
            <a:endParaRPr lang="en-US"/>
          </a:p>
        </p:txBody>
      </p:sp>
      <p:sp>
        <p:nvSpPr>
          <p:cNvPr id="19499" name="Oval 43"/>
          <p:cNvSpPr>
            <a:spLocks noChangeArrowheads="1"/>
          </p:cNvSpPr>
          <p:nvPr/>
        </p:nvSpPr>
        <p:spPr bwMode="auto">
          <a:xfrm>
            <a:off x="3990975" y="2895600"/>
            <a:ext cx="79375" cy="73025"/>
          </a:xfrm>
          <a:prstGeom prst="ellipse">
            <a:avLst/>
          </a:prstGeom>
          <a:solidFill>
            <a:srgbClr val="FF0000"/>
          </a:solidFill>
          <a:ln w="0">
            <a:solidFill>
              <a:srgbClr val="FF0000"/>
            </a:solidFill>
            <a:round/>
            <a:headEnd/>
            <a:tailEnd/>
          </a:ln>
        </p:spPr>
        <p:txBody>
          <a:bodyPr/>
          <a:lstStyle/>
          <a:p>
            <a:endParaRPr lang="en-US"/>
          </a:p>
        </p:txBody>
      </p:sp>
      <p:sp>
        <p:nvSpPr>
          <p:cNvPr id="19500" name="Oval 44"/>
          <p:cNvSpPr>
            <a:spLocks noChangeArrowheads="1"/>
          </p:cNvSpPr>
          <p:nvPr/>
        </p:nvSpPr>
        <p:spPr bwMode="auto">
          <a:xfrm>
            <a:off x="4181475" y="2574925"/>
            <a:ext cx="77788" cy="71437"/>
          </a:xfrm>
          <a:prstGeom prst="ellipse">
            <a:avLst/>
          </a:prstGeom>
          <a:solidFill>
            <a:srgbClr val="FF0000"/>
          </a:solidFill>
          <a:ln w="9525">
            <a:solidFill>
              <a:srgbClr val="FF0000"/>
            </a:solidFill>
            <a:round/>
            <a:headEnd/>
            <a:tailEnd/>
          </a:ln>
        </p:spPr>
        <p:txBody>
          <a:bodyPr/>
          <a:lstStyle/>
          <a:p>
            <a:endParaRPr lang="en-US"/>
          </a:p>
        </p:txBody>
      </p:sp>
      <p:sp>
        <p:nvSpPr>
          <p:cNvPr id="19501" name="Oval 45"/>
          <p:cNvSpPr>
            <a:spLocks noChangeArrowheads="1"/>
          </p:cNvSpPr>
          <p:nvPr/>
        </p:nvSpPr>
        <p:spPr bwMode="auto">
          <a:xfrm>
            <a:off x="4181475" y="2574925"/>
            <a:ext cx="77788" cy="71437"/>
          </a:xfrm>
          <a:prstGeom prst="ellipse">
            <a:avLst/>
          </a:prstGeom>
          <a:solidFill>
            <a:srgbClr val="FF0000"/>
          </a:solidFill>
          <a:ln w="0">
            <a:solidFill>
              <a:srgbClr val="FF0000"/>
            </a:solidFill>
            <a:round/>
            <a:headEnd/>
            <a:tailEnd/>
          </a:ln>
        </p:spPr>
        <p:txBody>
          <a:bodyPr/>
          <a:lstStyle/>
          <a:p>
            <a:endParaRPr lang="en-US"/>
          </a:p>
        </p:txBody>
      </p:sp>
      <p:sp>
        <p:nvSpPr>
          <p:cNvPr id="19502" name="Oval 46"/>
          <p:cNvSpPr>
            <a:spLocks noChangeArrowheads="1"/>
          </p:cNvSpPr>
          <p:nvPr/>
        </p:nvSpPr>
        <p:spPr bwMode="auto">
          <a:xfrm>
            <a:off x="4373563" y="2501900"/>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3" name="Oval 47"/>
          <p:cNvSpPr>
            <a:spLocks noChangeArrowheads="1"/>
          </p:cNvSpPr>
          <p:nvPr/>
        </p:nvSpPr>
        <p:spPr bwMode="auto">
          <a:xfrm>
            <a:off x="4373563" y="2501900"/>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4" name="Oval 48"/>
          <p:cNvSpPr>
            <a:spLocks noChangeArrowheads="1"/>
          </p:cNvSpPr>
          <p:nvPr/>
        </p:nvSpPr>
        <p:spPr bwMode="auto">
          <a:xfrm>
            <a:off x="4554538" y="2462212"/>
            <a:ext cx="77787" cy="73025"/>
          </a:xfrm>
          <a:prstGeom prst="ellipse">
            <a:avLst/>
          </a:prstGeom>
          <a:solidFill>
            <a:srgbClr val="FF0000"/>
          </a:solidFill>
          <a:ln w="9525">
            <a:solidFill>
              <a:srgbClr val="FF0000"/>
            </a:solidFill>
            <a:round/>
            <a:headEnd/>
            <a:tailEnd/>
          </a:ln>
        </p:spPr>
        <p:txBody>
          <a:bodyPr/>
          <a:lstStyle/>
          <a:p>
            <a:endParaRPr lang="en-US"/>
          </a:p>
        </p:txBody>
      </p:sp>
      <p:sp>
        <p:nvSpPr>
          <p:cNvPr id="19505" name="Oval 49"/>
          <p:cNvSpPr>
            <a:spLocks noChangeArrowheads="1"/>
          </p:cNvSpPr>
          <p:nvPr/>
        </p:nvSpPr>
        <p:spPr bwMode="auto">
          <a:xfrm>
            <a:off x="4554538" y="2462212"/>
            <a:ext cx="77787" cy="73025"/>
          </a:xfrm>
          <a:prstGeom prst="ellipse">
            <a:avLst/>
          </a:prstGeom>
          <a:solidFill>
            <a:srgbClr val="FF0000"/>
          </a:solidFill>
          <a:ln w="0">
            <a:solidFill>
              <a:srgbClr val="FF0000"/>
            </a:solidFill>
            <a:round/>
            <a:headEnd/>
            <a:tailEnd/>
          </a:ln>
        </p:spPr>
        <p:txBody>
          <a:bodyPr/>
          <a:lstStyle/>
          <a:p>
            <a:endParaRPr lang="en-US"/>
          </a:p>
        </p:txBody>
      </p:sp>
      <p:sp>
        <p:nvSpPr>
          <p:cNvPr id="19506" name="Oval 50"/>
          <p:cNvSpPr>
            <a:spLocks noChangeArrowheads="1"/>
          </p:cNvSpPr>
          <p:nvPr/>
        </p:nvSpPr>
        <p:spPr bwMode="auto">
          <a:xfrm>
            <a:off x="4745038" y="2230437"/>
            <a:ext cx="79375" cy="71438"/>
          </a:xfrm>
          <a:prstGeom prst="ellipse">
            <a:avLst/>
          </a:prstGeom>
          <a:solidFill>
            <a:srgbClr val="FF0000"/>
          </a:solidFill>
          <a:ln w="9525">
            <a:solidFill>
              <a:srgbClr val="FF0000"/>
            </a:solidFill>
            <a:round/>
            <a:headEnd/>
            <a:tailEnd/>
          </a:ln>
        </p:spPr>
        <p:txBody>
          <a:bodyPr/>
          <a:lstStyle/>
          <a:p>
            <a:endParaRPr lang="en-US"/>
          </a:p>
        </p:txBody>
      </p:sp>
      <p:sp>
        <p:nvSpPr>
          <p:cNvPr id="19507" name="Oval 51"/>
          <p:cNvSpPr>
            <a:spLocks noChangeArrowheads="1"/>
          </p:cNvSpPr>
          <p:nvPr/>
        </p:nvSpPr>
        <p:spPr bwMode="auto">
          <a:xfrm>
            <a:off x="4745038" y="2230437"/>
            <a:ext cx="79375" cy="71438"/>
          </a:xfrm>
          <a:prstGeom prst="ellipse">
            <a:avLst/>
          </a:prstGeom>
          <a:solidFill>
            <a:srgbClr val="FF0000"/>
          </a:solidFill>
          <a:ln w="0">
            <a:solidFill>
              <a:srgbClr val="FF0000"/>
            </a:solidFill>
            <a:round/>
            <a:headEnd/>
            <a:tailEnd/>
          </a:ln>
        </p:spPr>
        <p:txBody>
          <a:bodyPr/>
          <a:lstStyle/>
          <a:p>
            <a:endParaRPr lang="en-US"/>
          </a:p>
        </p:txBody>
      </p:sp>
      <p:sp>
        <p:nvSpPr>
          <p:cNvPr id="19508" name="Oval 52"/>
          <p:cNvSpPr>
            <a:spLocks noChangeArrowheads="1"/>
          </p:cNvSpPr>
          <p:nvPr/>
        </p:nvSpPr>
        <p:spPr bwMode="auto">
          <a:xfrm>
            <a:off x="4937125" y="2486025"/>
            <a:ext cx="77788" cy="73025"/>
          </a:xfrm>
          <a:prstGeom prst="ellipse">
            <a:avLst/>
          </a:prstGeom>
          <a:solidFill>
            <a:srgbClr val="FF0000"/>
          </a:solidFill>
          <a:ln w="9525">
            <a:solidFill>
              <a:srgbClr val="FF0000"/>
            </a:solidFill>
            <a:round/>
            <a:headEnd/>
            <a:tailEnd/>
          </a:ln>
        </p:spPr>
        <p:txBody>
          <a:bodyPr/>
          <a:lstStyle/>
          <a:p>
            <a:endParaRPr lang="en-US"/>
          </a:p>
        </p:txBody>
      </p:sp>
      <p:sp>
        <p:nvSpPr>
          <p:cNvPr id="19509" name="Oval 53"/>
          <p:cNvSpPr>
            <a:spLocks noChangeArrowheads="1"/>
          </p:cNvSpPr>
          <p:nvPr/>
        </p:nvSpPr>
        <p:spPr bwMode="auto">
          <a:xfrm>
            <a:off x="4937125" y="2486025"/>
            <a:ext cx="77788" cy="73025"/>
          </a:xfrm>
          <a:prstGeom prst="ellipse">
            <a:avLst/>
          </a:prstGeom>
          <a:solidFill>
            <a:srgbClr val="FF0000"/>
          </a:solidFill>
          <a:ln w="0">
            <a:solidFill>
              <a:srgbClr val="FF0000"/>
            </a:solidFill>
            <a:round/>
            <a:headEnd/>
            <a:tailEnd/>
          </a:ln>
        </p:spPr>
        <p:txBody>
          <a:bodyPr/>
          <a:lstStyle/>
          <a:p>
            <a:endParaRPr lang="en-US"/>
          </a:p>
        </p:txBody>
      </p:sp>
      <p:sp>
        <p:nvSpPr>
          <p:cNvPr id="19510" name="Oval 54"/>
          <p:cNvSpPr>
            <a:spLocks noChangeArrowheads="1"/>
          </p:cNvSpPr>
          <p:nvPr/>
        </p:nvSpPr>
        <p:spPr bwMode="auto">
          <a:xfrm>
            <a:off x="5127625" y="1862137"/>
            <a:ext cx="77788" cy="71438"/>
          </a:xfrm>
          <a:prstGeom prst="ellipse">
            <a:avLst/>
          </a:prstGeom>
          <a:solidFill>
            <a:srgbClr val="FF0000"/>
          </a:solidFill>
          <a:ln w="9525">
            <a:solidFill>
              <a:srgbClr val="FF0000"/>
            </a:solidFill>
            <a:round/>
            <a:headEnd/>
            <a:tailEnd/>
          </a:ln>
        </p:spPr>
        <p:txBody>
          <a:bodyPr/>
          <a:lstStyle/>
          <a:p>
            <a:endParaRPr lang="en-US"/>
          </a:p>
        </p:txBody>
      </p:sp>
      <p:sp>
        <p:nvSpPr>
          <p:cNvPr id="19511" name="Oval 55"/>
          <p:cNvSpPr>
            <a:spLocks noChangeArrowheads="1"/>
          </p:cNvSpPr>
          <p:nvPr/>
        </p:nvSpPr>
        <p:spPr bwMode="auto">
          <a:xfrm>
            <a:off x="5127625" y="1862137"/>
            <a:ext cx="77788" cy="71438"/>
          </a:xfrm>
          <a:prstGeom prst="ellipse">
            <a:avLst/>
          </a:prstGeom>
          <a:solidFill>
            <a:srgbClr val="FF0000"/>
          </a:solidFill>
          <a:ln w="0">
            <a:solidFill>
              <a:srgbClr val="FF0000"/>
            </a:solidFill>
            <a:round/>
            <a:headEnd/>
            <a:tailEnd/>
          </a:ln>
        </p:spPr>
        <p:txBody>
          <a:bodyPr/>
          <a:lstStyle/>
          <a:p>
            <a:endParaRPr lang="en-US"/>
          </a:p>
        </p:txBody>
      </p:sp>
      <p:sp>
        <p:nvSpPr>
          <p:cNvPr id="1820176" name="Line 528"/>
          <p:cNvSpPr>
            <a:spLocks noChangeShapeType="1"/>
          </p:cNvSpPr>
          <p:nvPr/>
        </p:nvSpPr>
        <p:spPr bwMode="auto">
          <a:xfrm flipV="1">
            <a:off x="3692525" y="2795587"/>
            <a:ext cx="0" cy="1624013"/>
          </a:xfrm>
          <a:prstGeom prst="line">
            <a:avLst/>
          </a:prstGeom>
          <a:noFill/>
          <a:ln w="28575">
            <a:solidFill>
              <a:schemeClr val="tx1"/>
            </a:solidFill>
            <a:prstDash val="dash"/>
            <a:round/>
            <a:headEnd/>
            <a:tailEnd/>
          </a:ln>
        </p:spPr>
        <p:txBody>
          <a:bodyPr wrap="none" anchor="ctr">
            <a:spAutoFit/>
          </a:bodyPr>
          <a:lstStyle/>
          <a:p>
            <a:endParaRPr lang="en-US"/>
          </a:p>
        </p:txBody>
      </p:sp>
      <p:grpSp>
        <p:nvGrpSpPr>
          <p:cNvPr id="3" name="Group 529"/>
          <p:cNvGrpSpPr>
            <a:grpSpLocks/>
          </p:cNvGrpSpPr>
          <p:nvPr/>
        </p:nvGrpSpPr>
        <p:grpSpPr bwMode="auto">
          <a:xfrm>
            <a:off x="1311275" y="2701925"/>
            <a:ext cx="2381250" cy="174625"/>
            <a:chOff x="288" y="1897"/>
            <a:chExt cx="1500" cy="110"/>
          </a:xfrm>
        </p:grpSpPr>
        <p:sp>
          <p:nvSpPr>
            <p:cNvPr id="19798" name="Line 530"/>
            <p:cNvSpPr>
              <a:spLocks noChangeShapeType="1"/>
            </p:cNvSpPr>
            <p:nvPr/>
          </p:nvSpPr>
          <p:spPr bwMode="auto">
            <a:xfrm flipH="1">
              <a:off x="348" y="1956"/>
              <a:ext cx="1440" cy="0"/>
            </a:xfrm>
            <a:prstGeom prst="line">
              <a:avLst/>
            </a:prstGeom>
            <a:noFill/>
            <a:ln w="28575">
              <a:solidFill>
                <a:schemeClr val="tx1"/>
              </a:solidFill>
              <a:prstDash val="dash"/>
              <a:round/>
              <a:headEnd/>
              <a:tailEnd/>
            </a:ln>
          </p:spPr>
          <p:txBody>
            <a:bodyPr wrap="none" anchor="ctr">
              <a:spAutoFit/>
            </a:bodyPr>
            <a:lstStyle/>
            <a:p>
              <a:endParaRPr lang="en-US"/>
            </a:p>
          </p:txBody>
        </p:sp>
        <p:sp>
          <p:nvSpPr>
            <p:cNvPr id="19799" name="Oval 531"/>
            <p:cNvSpPr>
              <a:spLocks noChangeArrowheads="1"/>
            </p:cNvSpPr>
            <p:nvPr/>
          </p:nvSpPr>
          <p:spPr bwMode="auto">
            <a:xfrm>
              <a:off x="288" y="1897"/>
              <a:ext cx="110" cy="110"/>
            </a:xfrm>
            <a:prstGeom prst="ellipse">
              <a:avLst/>
            </a:prstGeom>
            <a:solidFill>
              <a:schemeClr val="tx1"/>
            </a:solidFill>
            <a:ln w="28575" algn="ctr">
              <a:solidFill>
                <a:schemeClr val="tx1"/>
              </a:solidFill>
              <a:round/>
              <a:headEnd/>
              <a:tailEnd/>
            </a:ln>
          </p:spPr>
          <p:txBody>
            <a:bodyPr anchor="ctr">
              <a:spAutoFit/>
            </a:bodyPr>
            <a:lstStyle/>
            <a:p>
              <a:endParaRPr lang="en-US"/>
            </a:p>
          </p:txBody>
        </p:sp>
      </p:grpSp>
      <p:grpSp>
        <p:nvGrpSpPr>
          <p:cNvPr id="545" name="Group 544"/>
          <p:cNvGrpSpPr/>
          <p:nvPr/>
        </p:nvGrpSpPr>
        <p:grpSpPr>
          <a:xfrm>
            <a:off x="6553200" y="1524000"/>
            <a:ext cx="4119563" cy="3743325"/>
            <a:chOff x="4308475" y="1228725"/>
            <a:chExt cx="4119563" cy="3743325"/>
          </a:xfrm>
        </p:grpSpPr>
        <p:sp>
          <p:nvSpPr>
            <p:cNvPr id="19458" name="Oval 2"/>
            <p:cNvSpPr>
              <a:spLocks noChangeArrowheads="1"/>
            </p:cNvSpPr>
            <p:nvPr/>
          </p:nvSpPr>
          <p:spPr bwMode="auto">
            <a:xfrm>
              <a:off x="6772275" y="2627313"/>
              <a:ext cx="85725" cy="85725"/>
            </a:xfrm>
            <a:prstGeom prst="ellipse">
              <a:avLst/>
            </a:prstGeom>
            <a:noFill/>
            <a:ln w="0">
              <a:solidFill>
                <a:srgbClr val="FF0000"/>
              </a:solidFill>
              <a:round/>
              <a:headEnd/>
              <a:tailEnd/>
            </a:ln>
          </p:spPr>
          <p:txBody>
            <a:bodyPr/>
            <a:lstStyle/>
            <a:p>
              <a:endParaRPr lang="en-US"/>
            </a:p>
          </p:txBody>
        </p:sp>
        <p:sp>
          <p:nvSpPr>
            <p:cNvPr id="19464" name="Line 8"/>
            <p:cNvSpPr>
              <a:spLocks noChangeShapeType="1"/>
            </p:cNvSpPr>
            <p:nvPr/>
          </p:nvSpPr>
          <p:spPr bwMode="auto">
            <a:xfrm flipV="1">
              <a:off x="4308475" y="4338638"/>
              <a:ext cx="1588" cy="41275"/>
            </a:xfrm>
            <a:prstGeom prst="line">
              <a:avLst/>
            </a:prstGeom>
            <a:noFill/>
            <a:ln w="0">
              <a:solidFill>
                <a:srgbClr val="000000"/>
              </a:solidFill>
              <a:round/>
              <a:headEnd/>
              <a:tailEnd/>
            </a:ln>
          </p:spPr>
          <p:txBody>
            <a:bodyPr/>
            <a:lstStyle/>
            <a:p>
              <a:endParaRPr lang="en-US"/>
            </a:p>
          </p:txBody>
        </p:sp>
        <p:grpSp>
          <p:nvGrpSpPr>
            <p:cNvPr id="19512" name="Group 56"/>
            <p:cNvGrpSpPr>
              <a:grpSpLocks/>
            </p:cNvGrpSpPr>
            <p:nvPr/>
          </p:nvGrpSpPr>
          <p:grpSpPr bwMode="auto">
            <a:xfrm>
              <a:off x="5175250" y="1228725"/>
              <a:ext cx="3252788" cy="3743325"/>
              <a:chOff x="2396" y="1789"/>
              <a:chExt cx="2049" cy="2358"/>
            </a:xfrm>
          </p:grpSpPr>
          <p:sp>
            <p:nvSpPr>
              <p:cNvPr id="19800" name="Freeform 57"/>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close/>
                  </a:path>
                </a:pathLst>
              </a:custGeom>
              <a:solidFill>
                <a:srgbClr val="FFFFFF"/>
              </a:solidFill>
              <a:ln w="9525">
                <a:noFill/>
                <a:round/>
                <a:headEnd/>
                <a:tailEnd/>
              </a:ln>
            </p:spPr>
            <p:txBody>
              <a:bodyPr/>
              <a:lstStyle/>
              <a:p>
                <a:endParaRPr lang="en-US"/>
              </a:p>
            </p:txBody>
          </p:sp>
          <p:sp>
            <p:nvSpPr>
              <p:cNvPr id="19801" name="Freeform 58"/>
              <p:cNvSpPr>
                <a:spLocks/>
              </p:cNvSpPr>
              <p:nvPr/>
            </p:nvSpPr>
            <p:spPr bwMode="auto">
              <a:xfrm>
                <a:off x="3546" y="1789"/>
                <a:ext cx="789" cy="1649"/>
              </a:xfrm>
              <a:custGeom>
                <a:avLst/>
                <a:gdLst>
                  <a:gd name="T0" fmla="*/ 789 w 789"/>
                  <a:gd name="T1" fmla="*/ 1649 h 1649"/>
                  <a:gd name="T2" fmla="*/ 789 w 789"/>
                  <a:gd name="T3" fmla="*/ 515 h 1649"/>
                  <a:gd name="T4" fmla="*/ 0 w 789"/>
                  <a:gd name="T5" fmla="*/ 0 h 1649"/>
                  <a:gd name="T6" fmla="*/ 0 w 789"/>
                  <a:gd name="T7" fmla="*/ 1133 h 1649"/>
                  <a:gd name="T8" fmla="*/ 789 w 789"/>
                  <a:gd name="T9" fmla="*/ 1649 h 1649"/>
                  <a:gd name="T10" fmla="*/ 0 60000 65536"/>
                  <a:gd name="T11" fmla="*/ 0 60000 65536"/>
                  <a:gd name="T12" fmla="*/ 0 60000 65536"/>
                  <a:gd name="T13" fmla="*/ 0 60000 65536"/>
                  <a:gd name="T14" fmla="*/ 0 60000 65536"/>
                  <a:gd name="T15" fmla="*/ 0 w 789"/>
                  <a:gd name="T16" fmla="*/ 0 h 1649"/>
                  <a:gd name="T17" fmla="*/ 789 w 789"/>
                  <a:gd name="T18" fmla="*/ 1649 h 1649"/>
                </a:gdLst>
                <a:ahLst/>
                <a:cxnLst>
                  <a:cxn ang="T10">
                    <a:pos x="T0" y="T1"/>
                  </a:cxn>
                  <a:cxn ang="T11">
                    <a:pos x="T2" y="T3"/>
                  </a:cxn>
                  <a:cxn ang="T12">
                    <a:pos x="T4" y="T5"/>
                  </a:cxn>
                  <a:cxn ang="T13">
                    <a:pos x="T6" y="T7"/>
                  </a:cxn>
                  <a:cxn ang="T14">
                    <a:pos x="T8" y="T9"/>
                  </a:cxn>
                </a:cxnLst>
                <a:rect l="T15" t="T16" r="T17" b="T18"/>
                <a:pathLst>
                  <a:path w="789" h="1649">
                    <a:moveTo>
                      <a:pt x="789" y="1649"/>
                    </a:moveTo>
                    <a:lnTo>
                      <a:pt x="789" y="515"/>
                    </a:lnTo>
                    <a:lnTo>
                      <a:pt x="0" y="0"/>
                    </a:lnTo>
                    <a:lnTo>
                      <a:pt x="0" y="1133"/>
                    </a:lnTo>
                    <a:lnTo>
                      <a:pt x="789" y="1649"/>
                    </a:lnTo>
                  </a:path>
                </a:pathLst>
              </a:custGeom>
              <a:noFill/>
              <a:ln w="0">
                <a:solidFill>
                  <a:srgbClr val="FFFFFF"/>
                </a:solidFill>
                <a:round/>
                <a:headEnd/>
                <a:tailEnd/>
              </a:ln>
            </p:spPr>
            <p:txBody>
              <a:bodyPr/>
              <a:lstStyle/>
              <a:p>
                <a:endParaRPr lang="en-US"/>
              </a:p>
            </p:txBody>
          </p:sp>
          <p:sp>
            <p:nvSpPr>
              <p:cNvPr id="19802" name="Freeform 59"/>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close/>
                  </a:path>
                </a:pathLst>
              </a:custGeom>
              <a:solidFill>
                <a:srgbClr val="FFFFFF"/>
              </a:solidFill>
              <a:ln w="9525">
                <a:noFill/>
                <a:round/>
                <a:headEnd/>
                <a:tailEnd/>
              </a:ln>
            </p:spPr>
            <p:txBody>
              <a:bodyPr/>
              <a:lstStyle/>
              <a:p>
                <a:endParaRPr lang="en-US"/>
              </a:p>
            </p:txBody>
          </p:sp>
          <p:sp>
            <p:nvSpPr>
              <p:cNvPr id="19803" name="Freeform 60"/>
              <p:cNvSpPr>
                <a:spLocks/>
              </p:cNvSpPr>
              <p:nvPr/>
            </p:nvSpPr>
            <p:spPr bwMode="auto">
              <a:xfrm>
                <a:off x="2511" y="2922"/>
                <a:ext cx="1824" cy="917"/>
              </a:xfrm>
              <a:custGeom>
                <a:avLst/>
                <a:gdLst>
                  <a:gd name="T0" fmla="*/ 790 w 1824"/>
                  <a:gd name="T1" fmla="*/ 917 h 917"/>
                  <a:gd name="T2" fmla="*/ 0 w 1824"/>
                  <a:gd name="T3" fmla="*/ 396 h 917"/>
                  <a:gd name="T4" fmla="*/ 1035 w 1824"/>
                  <a:gd name="T5" fmla="*/ 0 h 917"/>
                  <a:gd name="T6" fmla="*/ 1824 w 1824"/>
                  <a:gd name="T7" fmla="*/ 516 h 917"/>
                  <a:gd name="T8" fmla="*/ 790 w 1824"/>
                  <a:gd name="T9" fmla="*/ 917 h 917"/>
                  <a:gd name="T10" fmla="*/ 0 60000 65536"/>
                  <a:gd name="T11" fmla="*/ 0 60000 65536"/>
                  <a:gd name="T12" fmla="*/ 0 60000 65536"/>
                  <a:gd name="T13" fmla="*/ 0 60000 65536"/>
                  <a:gd name="T14" fmla="*/ 0 60000 65536"/>
                  <a:gd name="T15" fmla="*/ 0 w 1824"/>
                  <a:gd name="T16" fmla="*/ 0 h 917"/>
                  <a:gd name="T17" fmla="*/ 1824 w 1824"/>
                  <a:gd name="T18" fmla="*/ 917 h 917"/>
                </a:gdLst>
                <a:ahLst/>
                <a:cxnLst>
                  <a:cxn ang="T10">
                    <a:pos x="T0" y="T1"/>
                  </a:cxn>
                  <a:cxn ang="T11">
                    <a:pos x="T2" y="T3"/>
                  </a:cxn>
                  <a:cxn ang="T12">
                    <a:pos x="T4" y="T5"/>
                  </a:cxn>
                  <a:cxn ang="T13">
                    <a:pos x="T6" y="T7"/>
                  </a:cxn>
                  <a:cxn ang="T14">
                    <a:pos x="T8" y="T9"/>
                  </a:cxn>
                </a:cxnLst>
                <a:rect l="T15" t="T16" r="T17" b="T18"/>
                <a:pathLst>
                  <a:path w="1824" h="917">
                    <a:moveTo>
                      <a:pt x="790" y="917"/>
                    </a:moveTo>
                    <a:lnTo>
                      <a:pt x="0" y="396"/>
                    </a:lnTo>
                    <a:lnTo>
                      <a:pt x="1035" y="0"/>
                    </a:lnTo>
                    <a:lnTo>
                      <a:pt x="1824" y="516"/>
                    </a:lnTo>
                    <a:lnTo>
                      <a:pt x="790" y="917"/>
                    </a:lnTo>
                  </a:path>
                </a:pathLst>
              </a:custGeom>
              <a:noFill/>
              <a:ln w="0">
                <a:solidFill>
                  <a:srgbClr val="FFFFFF"/>
                </a:solidFill>
                <a:round/>
                <a:headEnd/>
                <a:tailEnd/>
              </a:ln>
            </p:spPr>
            <p:txBody>
              <a:bodyPr/>
              <a:lstStyle/>
              <a:p>
                <a:endParaRPr lang="en-US"/>
              </a:p>
            </p:txBody>
          </p:sp>
          <p:sp>
            <p:nvSpPr>
              <p:cNvPr id="19804" name="Freeform 61"/>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close/>
                  </a:path>
                </a:pathLst>
              </a:custGeom>
              <a:solidFill>
                <a:srgbClr val="FFFFFF"/>
              </a:solidFill>
              <a:ln w="9525">
                <a:noFill/>
                <a:round/>
                <a:headEnd/>
                <a:tailEnd/>
              </a:ln>
            </p:spPr>
            <p:txBody>
              <a:bodyPr/>
              <a:lstStyle/>
              <a:p>
                <a:endParaRPr lang="en-US"/>
              </a:p>
            </p:txBody>
          </p:sp>
          <p:sp>
            <p:nvSpPr>
              <p:cNvPr id="19805" name="Freeform 62"/>
              <p:cNvSpPr>
                <a:spLocks/>
              </p:cNvSpPr>
              <p:nvPr/>
            </p:nvSpPr>
            <p:spPr bwMode="auto">
              <a:xfrm>
                <a:off x="2511" y="1789"/>
                <a:ext cx="1035" cy="1529"/>
              </a:xfrm>
              <a:custGeom>
                <a:avLst/>
                <a:gdLst>
                  <a:gd name="T0" fmla="*/ 0 w 1035"/>
                  <a:gd name="T1" fmla="*/ 1529 h 1529"/>
                  <a:gd name="T2" fmla="*/ 0 w 1035"/>
                  <a:gd name="T3" fmla="*/ 396 h 1529"/>
                  <a:gd name="T4" fmla="*/ 1035 w 1035"/>
                  <a:gd name="T5" fmla="*/ 0 h 1529"/>
                  <a:gd name="T6" fmla="*/ 1035 w 1035"/>
                  <a:gd name="T7" fmla="*/ 1133 h 1529"/>
                  <a:gd name="T8" fmla="*/ 0 w 1035"/>
                  <a:gd name="T9" fmla="*/ 1529 h 1529"/>
                  <a:gd name="T10" fmla="*/ 0 60000 65536"/>
                  <a:gd name="T11" fmla="*/ 0 60000 65536"/>
                  <a:gd name="T12" fmla="*/ 0 60000 65536"/>
                  <a:gd name="T13" fmla="*/ 0 60000 65536"/>
                  <a:gd name="T14" fmla="*/ 0 60000 65536"/>
                  <a:gd name="T15" fmla="*/ 0 w 1035"/>
                  <a:gd name="T16" fmla="*/ 0 h 1529"/>
                  <a:gd name="T17" fmla="*/ 1035 w 1035"/>
                  <a:gd name="T18" fmla="*/ 1529 h 1529"/>
                </a:gdLst>
                <a:ahLst/>
                <a:cxnLst>
                  <a:cxn ang="T10">
                    <a:pos x="T0" y="T1"/>
                  </a:cxn>
                  <a:cxn ang="T11">
                    <a:pos x="T2" y="T3"/>
                  </a:cxn>
                  <a:cxn ang="T12">
                    <a:pos x="T4" y="T5"/>
                  </a:cxn>
                  <a:cxn ang="T13">
                    <a:pos x="T6" y="T7"/>
                  </a:cxn>
                  <a:cxn ang="T14">
                    <a:pos x="T8" y="T9"/>
                  </a:cxn>
                </a:cxnLst>
                <a:rect l="T15" t="T16" r="T17" b="T18"/>
                <a:pathLst>
                  <a:path w="1035" h="1529">
                    <a:moveTo>
                      <a:pt x="0" y="1529"/>
                    </a:moveTo>
                    <a:lnTo>
                      <a:pt x="0" y="396"/>
                    </a:lnTo>
                    <a:lnTo>
                      <a:pt x="1035" y="0"/>
                    </a:lnTo>
                    <a:lnTo>
                      <a:pt x="1035" y="1133"/>
                    </a:lnTo>
                    <a:lnTo>
                      <a:pt x="0" y="1529"/>
                    </a:lnTo>
                  </a:path>
                </a:pathLst>
              </a:custGeom>
              <a:noFill/>
              <a:ln w="0">
                <a:solidFill>
                  <a:srgbClr val="FFFFFF"/>
                </a:solidFill>
                <a:round/>
                <a:headEnd/>
                <a:tailEnd/>
              </a:ln>
            </p:spPr>
            <p:txBody>
              <a:bodyPr/>
              <a:lstStyle/>
              <a:p>
                <a:endParaRPr lang="en-US"/>
              </a:p>
            </p:txBody>
          </p:sp>
          <p:sp>
            <p:nvSpPr>
              <p:cNvPr id="19806" name="Freeform 63"/>
              <p:cNvSpPr>
                <a:spLocks/>
              </p:cNvSpPr>
              <p:nvPr/>
            </p:nvSpPr>
            <p:spPr bwMode="auto">
              <a:xfrm>
                <a:off x="2529" y="2179"/>
                <a:ext cx="790" cy="1648"/>
              </a:xfrm>
              <a:custGeom>
                <a:avLst/>
                <a:gdLst>
                  <a:gd name="T0" fmla="*/ 1013516 w 132"/>
                  <a:gd name="T1" fmla="*/ 2125464 h 275"/>
                  <a:gd name="T2" fmla="*/ 0 w 132"/>
                  <a:gd name="T3" fmla="*/ 1461326 h 275"/>
                  <a:gd name="T4" fmla="*/ 0 w 132"/>
                  <a:gd name="T5" fmla="*/ 0 h 275"/>
                  <a:gd name="T6" fmla="*/ 0 60000 65536"/>
                  <a:gd name="T7" fmla="*/ 0 60000 65536"/>
                  <a:gd name="T8" fmla="*/ 0 60000 65536"/>
                  <a:gd name="T9" fmla="*/ 0 w 132"/>
                  <a:gd name="T10" fmla="*/ 0 h 275"/>
                  <a:gd name="T11" fmla="*/ 132 w 132"/>
                  <a:gd name="T12" fmla="*/ 275 h 275"/>
                </a:gdLst>
                <a:ahLst/>
                <a:cxnLst>
                  <a:cxn ang="T6">
                    <a:pos x="T0" y="T1"/>
                  </a:cxn>
                  <a:cxn ang="T7">
                    <a:pos x="T2" y="T3"/>
                  </a:cxn>
                  <a:cxn ang="T8">
                    <a:pos x="T4" y="T5"/>
                  </a:cxn>
                </a:cxnLst>
                <a:rect l="T9" t="T10" r="T11" b="T12"/>
                <a:pathLst>
                  <a:path w="132" h="275">
                    <a:moveTo>
                      <a:pt x="132"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7" name="Freeform 64"/>
              <p:cNvSpPr>
                <a:spLocks/>
              </p:cNvSpPr>
              <p:nvPr/>
            </p:nvSpPr>
            <p:spPr bwMode="auto">
              <a:xfrm>
                <a:off x="2768" y="2083"/>
                <a:ext cx="796" cy="1654"/>
              </a:xfrm>
              <a:custGeom>
                <a:avLst/>
                <a:gdLst>
                  <a:gd name="T0" fmla="*/ 1021292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8" name="Freeform 65"/>
              <p:cNvSpPr>
                <a:spLocks/>
              </p:cNvSpPr>
              <p:nvPr/>
            </p:nvSpPr>
            <p:spPr bwMode="auto">
              <a:xfrm>
                <a:off x="3014" y="1987"/>
                <a:ext cx="795" cy="1654"/>
              </a:xfrm>
              <a:custGeom>
                <a:avLst/>
                <a:gdLst>
                  <a:gd name="T0" fmla="*/ 1014904 w 133"/>
                  <a:gd name="T1" fmla="*/ 2133240 h 276"/>
                  <a:gd name="T2" fmla="*/ 0 w 133"/>
                  <a:gd name="T3" fmla="*/ 1461339 h 276"/>
                  <a:gd name="T4" fmla="*/ 0 w 133"/>
                  <a:gd name="T5" fmla="*/ 0 h 276"/>
                  <a:gd name="T6" fmla="*/ 0 60000 65536"/>
                  <a:gd name="T7" fmla="*/ 0 60000 65536"/>
                  <a:gd name="T8" fmla="*/ 0 60000 65536"/>
                  <a:gd name="T9" fmla="*/ 0 w 133"/>
                  <a:gd name="T10" fmla="*/ 0 h 276"/>
                  <a:gd name="T11" fmla="*/ 133 w 133"/>
                  <a:gd name="T12" fmla="*/ 276 h 276"/>
                </a:gdLst>
                <a:ahLst/>
                <a:cxnLst>
                  <a:cxn ang="T6">
                    <a:pos x="T0" y="T1"/>
                  </a:cxn>
                  <a:cxn ang="T7">
                    <a:pos x="T2" y="T3"/>
                  </a:cxn>
                  <a:cxn ang="T8">
                    <a:pos x="T4" y="T5"/>
                  </a:cxn>
                </a:cxnLst>
                <a:rect l="T9" t="T10" r="T11" b="T12"/>
                <a:pathLst>
                  <a:path w="133" h="276">
                    <a:moveTo>
                      <a:pt x="133"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09" name="Freeform 66"/>
              <p:cNvSpPr>
                <a:spLocks/>
              </p:cNvSpPr>
              <p:nvPr/>
            </p:nvSpPr>
            <p:spPr bwMode="auto">
              <a:xfrm>
                <a:off x="3259" y="1897"/>
                <a:ext cx="795" cy="1648"/>
              </a:xfrm>
              <a:custGeom>
                <a:avLst/>
                <a:gdLst>
                  <a:gd name="T0" fmla="*/ 1014904 w 133"/>
                  <a:gd name="T1" fmla="*/ 2125464 h 275"/>
                  <a:gd name="T2" fmla="*/ 0 w 133"/>
                  <a:gd name="T3" fmla="*/ 1461326 h 275"/>
                  <a:gd name="T4" fmla="*/ 0 w 133"/>
                  <a:gd name="T5" fmla="*/ 0 h 275"/>
                  <a:gd name="T6" fmla="*/ 0 60000 65536"/>
                  <a:gd name="T7" fmla="*/ 0 60000 65536"/>
                  <a:gd name="T8" fmla="*/ 0 60000 65536"/>
                  <a:gd name="T9" fmla="*/ 0 w 133"/>
                  <a:gd name="T10" fmla="*/ 0 h 275"/>
                  <a:gd name="T11" fmla="*/ 133 w 133"/>
                  <a:gd name="T12" fmla="*/ 275 h 275"/>
                </a:gdLst>
                <a:ahLst/>
                <a:cxnLst>
                  <a:cxn ang="T6">
                    <a:pos x="T0" y="T1"/>
                  </a:cxn>
                  <a:cxn ang="T7">
                    <a:pos x="T2" y="T3"/>
                  </a:cxn>
                  <a:cxn ang="T8">
                    <a:pos x="T4" y="T5"/>
                  </a:cxn>
                </a:cxnLst>
                <a:rect l="T9" t="T10" r="T11" b="T12"/>
                <a:pathLst>
                  <a:path w="133" h="275">
                    <a:moveTo>
                      <a:pt x="133" y="275"/>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0" name="Freeform 67"/>
              <p:cNvSpPr>
                <a:spLocks/>
              </p:cNvSpPr>
              <p:nvPr/>
            </p:nvSpPr>
            <p:spPr bwMode="auto">
              <a:xfrm>
                <a:off x="3504" y="1801"/>
                <a:ext cx="789" cy="1655"/>
              </a:xfrm>
              <a:custGeom>
                <a:avLst/>
                <a:gdLst>
                  <a:gd name="T0" fmla="*/ 1007129 w 132"/>
                  <a:gd name="T1" fmla="*/ 2139699 h 276"/>
                  <a:gd name="T2" fmla="*/ 0 w 132"/>
                  <a:gd name="T3" fmla="*/ 1464831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prstDash val="sysDot"/>
                <a:round/>
                <a:headEnd/>
                <a:tailEnd/>
              </a:ln>
            </p:spPr>
            <p:txBody>
              <a:bodyPr/>
              <a:lstStyle/>
              <a:p>
                <a:endParaRPr lang="en-US"/>
              </a:p>
            </p:txBody>
          </p:sp>
          <p:sp>
            <p:nvSpPr>
              <p:cNvPr id="19811" name="Freeform 68"/>
              <p:cNvSpPr>
                <a:spLocks/>
              </p:cNvSpPr>
              <p:nvPr/>
            </p:nvSpPr>
            <p:spPr bwMode="auto">
              <a:xfrm>
                <a:off x="3277" y="2292"/>
                <a:ext cx="1040" cy="1529"/>
              </a:xfrm>
              <a:custGeom>
                <a:avLst/>
                <a:gdLst>
                  <a:gd name="T0" fmla="*/ 0 w 174"/>
                  <a:gd name="T1" fmla="*/ 1976404 h 255"/>
                  <a:gd name="T2" fmla="*/ 1327279 w 174"/>
                  <a:gd name="T3" fmla="*/ 1464614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2" name="Freeform 69"/>
              <p:cNvSpPr>
                <a:spLocks/>
              </p:cNvSpPr>
              <p:nvPr/>
            </p:nvSpPr>
            <p:spPr bwMode="auto">
              <a:xfrm>
                <a:off x="3044" y="2137"/>
                <a:ext cx="1040" cy="1528"/>
              </a:xfrm>
              <a:custGeom>
                <a:avLst/>
                <a:gdLst>
                  <a:gd name="T0" fmla="*/ 0 w 174"/>
                  <a:gd name="T1" fmla="*/ 1969946 h 255"/>
                  <a:gd name="T2" fmla="*/ 1327279 w 174"/>
                  <a:gd name="T3" fmla="*/ 1460690 h 255"/>
                  <a:gd name="T4" fmla="*/ 1327279 w 174"/>
                  <a:gd name="T5" fmla="*/ 0 h 255"/>
                  <a:gd name="T6" fmla="*/ 0 60000 65536"/>
                  <a:gd name="T7" fmla="*/ 0 60000 65536"/>
                  <a:gd name="T8" fmla="*/ 0 60000 65536"/>
                  <a:gd name="T9" fmla="*/ 0 w 174"/>
                  <a:gd name="T10" fmla="*/ 0 h 255"/>
                  <a:gd name="T11" fmla="*/ 174 w 174"/>
                  <a:gd name="T12" fmla="*/ 255 h 255"/>
                </a:gdLst>
                <a:ahLst/>
                <a:cxnLst>
                  <a:cxn ang="T6">
                    <a:pos x="T0" y="T1"/>
                  </a:cxn>
                  <a:cxn ang="T7">
                    <a:pos x="T2" y="T3"/>
                  </a:cxn>
                  <a:cxn ang="T8">
                    <a:pos x="T4" y="T5"/>
                  </a:cxn>
                </a:cxnLst>
                <a:rect l="T9" t="T10" r="T11" b="T12"/>
                <a:pathLst>
                  <a:path w="174" h="255">
                    <a:moveTo>
                      <a:pt x="0" y="255"/>
                    </a:moveTo>
                    <a:lnTo>
                      <a:pt x="174" y="189"/>
                    </a:lnTo>
                    <a:lnTo>
                      <a:pt x="174" y="0"/>
                    </a:lnTo>
                  </a:path>
                </a:pathLst>
              </a:custGeom>
              <a:noFill/>
              <a:ln w="0">
                <a:solidFill>
                  <a:srgbClr val="000000"/>
                </a:solidFill>
                <a:prstDash val="sysDot"/>
                <a:round/>
                <a:headEnd/>
                <a:tailEnd/>
              </a:ln>
            </p:spPr>
            <p:txBody>
              <a:bodyPr/>
              <a:lstStyle/>
              <a:p>
                <a:endParaRPr lang="en-US"/>
              </a:p>
            </p:txBody>
          </p:sp>
          <p:sp>
            <p:nvSpPr>
              <p:cNvPr id="19813" name="Freeform 70"/>
              <p:cNvSpPr>
                <a:spLocks/>
              </p:cNvSpPr>
              <p:nvPr/>
            </p:nvSpPr>
            <p:spPr bwMode="auto">
              <a:xfrm>
                <a:off x="2810" y="1987"/>
                <a:ext cx="1035" cy="1528"/>
              </a:xfrm>
              <a:custGeom>
                <a:avLst/>
                <a:gdLst>
                  <a:gd name="T0" fmla="*/ 0 w 173"/>
                  <a:gd name="T1" fmla="*/ 1969946 h 255"/>
                  <a:gd name="T2" fmla="*/ 1325925 w 173"/>
                  <a:gd name="T3" fmla="*/ 1460690 h 255"/>
                  <a:gd name="T4" fmla="*/ 1325925 w 173"/>
                  <a:gd name="T5" fmla="*/ 0 h 255"/>
                  <a:gd name="T6" fmla="*/ 0 60000 65536"/>
                  <a:gd name="T7" fmla="*/ 0 60000 65536"/>
                  <a:gd name="T8" fmla="*/ 0 60000 65536"/>
                  <a:gd name="T9" fmla="*/ 0 w 173"/>
                  <a:gd name="T10" fmla="*/ 0 h 255"/>
                  <a:gd name="T11" fmla="*/ 173 w 173"/>
                  <a:gd name="T12" fmla="*/ 255 h 255"/>
                </a:gdLst>
                <a:ahLst/>
                <a:cxnLst>
                  <a:cxn ang="T6">
                    <a:pos x="T0" y="T1"/>
                  </a:cxn>
                  <a:cxn ang="T7">
                    <a:pos x="T2" y="T3"/>
                  </a:cxn>
                  <a:cxn ang="T8">
                    <a:pos x="T4" y="T5"/>
                  </a:cxn>
                </a:cxnLst>
                <a:rect l="T9" t="T10" r="T11" b="T12"/>
                <a:pathLst>
                  <a:path w="173" h="255">
                    <a:moveTo>
                      <a:pt x="0" y="255"/>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4" name="Freeform 71"/>
              <p:cNvSpPr>
                <a:spLocks/>
              </p:cNvSpPr>
              <p:nvPr/>
            </p:nvSpPr>
            <p:spPr bwMode="auto">
              <a:xfrm>
                <a:off x="2577" y="1831"/>
                <a:ext cx="1035" cy="1535"/>
              </a:xfrm>
              <a:custGeom>
                <a:avLst/>
                <a:gdLst>
                  <a:gd name="T0" fmla="*/ 0 w 173"/>
                  <a:gd name="T1" fmla="*/ 1984179 h 256"/>
                  <a:gd name="T2" fmla="*/ 1325925 w 173"/>
                  <a:gd name="T3" fmla="*/ 1464624 h 256"/>
                  <a:gd name="T4" fmla="*/ 1325925 w 173"/>
                  <a:gd name="T5" fmla="*/ 0 h 256"/>
                  <a:gd name="T6" fmla="*/ 0 60000 65536"/>
                  <a:gd name="T7" fmla="*/ 0 60000 65536"/>
                  <a:gd name="T8" fmla="*/ 0 60000 65536"/>
                  <a:gd name="T9" fmla="*/ 0 w 173"/>
                  <a:gd name="T10" fmla="*/ 0 h 256"/>
                  <a:gd name="T11" fmla="*/ 173 w 173"/>
                  <a:gd name="T12" fmla="*/ 256 h 256"/>
                </a:gdLst>
                <a:ahLst/>
                <a:cxnLst>
                  <a:cxn ang="T6">
                    <a:pos x="T0" y="T1"/>
                  </a:cxn>
                  <a:cxn ang="T7">
                    <a:pos x="T2" y="T3"/>
                  </a:cxn>
                  <a:cxn ang="T8">
                    <a:pos x="T4" y="T5"/>
                  </a:cxn>
                </a:cxnLst>
                <a:rect l="T9" t="T10" r="T11" b="T12"/>
                <a:pathLst>
                  <a:path w="173" h="256">
                    <a:moveTo>
                      <a:pt x="0" y="256"/>
                    </a:moveTo>
                    <a:lnTo>
                      <a:pt x="173" y="189"/>
                    </a:lnTo>
                    <a:lnTo>
                      <a:pt x="173" y="0"/>
                    </a:lnTo>
                  </a:path>
                </a:pathLst>
              </a:custGeom>
              <a:noFill/>
              <a:ln w="0">
                <a:solidFill>
                  <a:srgbClr val="000000"/>
                </a:solidFill>
                <a:prstDash val="sysDot"/>
                <a:round/>
                <a:headEnd/>
                <a:tailEnd/>
              </a:ln>
            </p:spPr>
            <p:txBody>
              <a:bodyPr/>
              <a:lstStyle/>
              <a:p>
                <a:endParaRPr lang="en-US"/>
              </a:p>
            </p:txBody>
          </p:sp>
          <p:sp>
            <p:nvSpPr>
              <p:cNvPr id="19815" name="Freeform 72"/>
              <p:cNvSpPr>
                <a:spLocks/>
              </p:cNvSpPr>
              <p:nvPr/>
            </p:nvSpPr>
            <p:spPr bwMode="auto">
              <a:xfrm>
                <a:off x="2511" y="2808"/>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6" name="Freeform 73"/>
              <p:cNvSpPr>
                <a:spLocks/>
              </p:cNvSpPr>
              <p:nvPr/>
            </p:nvSpPr>
            <p:spPr bwMode="auto">
              <a:xfrm>
                <a:off x="2511" y="2544"/>
                <a:ext cx="1824" cy="516"/>
              </a:xfrm>
              <a:custGeom>
                <a:avLst/>
                <a:gdLst>
                  <a:gd name="T0" fmla="*/ 0 w 305"/>
                  <a:gd name="T1" fmla="*/ 513216 h 86"/>
                  <a:gd name="T2" fmla="*/ 1323925 w 305"/>
                  <a:gd name="T3" fmla="*/ 0 h 86"/>
                  <a:gd name="T4" fmla="*/ 2333015 w 305"/>
                  <a:gd name="T5" fmla="*/ 668736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7" name="Freeform 74"/>
              <p:cNvSpPr>
                <a:spLocks/>
              </p:cNvSpPr>
              <p:nvPr/>
            </p:nvSpPr>
            <p:spPr bwMode="auto">
              <a:xfrm>
                <a:off x="2511" y="2274"/>
                <a:ext cx="1824" cy="522"/>
              </a:xfrm>
              <a:custGeom>
                <a:avLst/>
                <a:gdLst>
                  <a:gd name="T0" fmla="*/ 0 w 305"/>
                  <a:gd name="T1" fmla="*/ 520992 h 87"/>
                  <a:gd name="T2" fmla="*/ 1323925 w 305"/>
                  <a:gd name="T3" fmla="*/ 0 h 87"/>
                  <a:gd name="T4" fmla="*/ 2333015 w 305"/>
                  <a:gd name="T5" fmla="*/ 676512 h 87"/>
                  <a:gd name="T6" fmla="*/ 0 60000 65536"/>
                  <a:gd name="T7" fmla="*/ 0 60000 65536"/>
                  <a:gd name="T8" fmla="*/ 0 60000 65536"/>
                  <a:gd name="T9" fmla="*/ 0 w 305"/>
                  <a:gd name="T10" fmla="*/ 0 h 87"/>
                  <a:gd name="T11" fmla="*/ 305 w 305"/>
                  <a:gd name="T12" fmla="*/ 87 h 87"/>
                </a:gdLst>
                <a:ahLst/>
                <a:cxnLst>
                  <a:cxn ang="T6">
                    <a:pos x="T0" y="T1"/>
                  </a:cxn>
                  <a:cxn ang="T7">
                    <a:pos x="T2" y="T3"/>
                  </a:cxn>
                  <a:cxn ang="T8">
                    <a:pos x="T4" y="T5"/>
                  </a:cxn>
                </a:cxnLst>
                <a:rect l="T9" t="T10" r="T11" b="T12"/>
                <a:pathLst>
                  <a:path w="305" h="87">
                    <a:moveTo>
                      <a:pt x="0" y="67"/>
                    </a:moveTo>
                    <a:lnTo>
                      <a:pt x="173" y="0"/>
                    </a:lnTo>
                    <a:lnTo>
                      <a:pt x="305" y="87"/>
                    </a:lnTo>
                  </a:path>
                </a:pathLst>
              </a:custGeom>
              <a:noFill/>
              <a:ln w="0">
                <a:solidFill>
                  <a:srgbClr val="000000"/>
                </a:solidFill>
                <a:prstDash val="sysDot"/>
                <a:round/>
                <a:headEnd/>
                <a:tailEnd/>
              </a:ln>
            </p:spPr>
            <p:txBody>
              <a:bodyPr/>
              <a:lstStyle/>
              <a:p>
                <a:endParaRPr lang="en-US"/>
              </a:p>
            </p:txBody>
          </p:sp>
          <p:sp>
            <p:nvSpPr>
              <p:cNvPr id="19818" name="Freeform 75"/>
              <p:cNvSpPr>
                <a:spLocks/>
              </p:cNvSpPr>
              <p:nvPr/>
            </p:nvSpPr>
            <p:spPr bwMode="auto">
              <a:xfrm>
                <a:off x="2511" y="2011"/>
                <a:ext cx="1824" cy="515"/>
              </a:xfrm>
              <a:custGeom>
                <a:avLst/>
                <a:gdLst>
                  <a:gd name="T0" fmla="*/ 0 w 305"/>
                  <a:gd name="T1" fmla="*/ 507892 h 86"/>
                  <a:gd name="T2" fmla="*/ 1323925 w 305"/>
                  <a:gd name="T3" fmla="*/ 0 h 86"/>
                  <a:gd name="T4" fmla="*/ 2333015 w 305"/>
                  <a:gd name="T5" fmla="*/ 662272 h 86"/>
                  <a:gd name="T6" fmla="*/ 0 60000 65536"/>
                  <a:gd name="T7" fmla="*/ 0 60000 65536"/>
                  <a:gd name="T8" fmla="*/ 0 60000 65536"/>
                  <a:gd name="T9" fmla="*/ 0 w 305"/>
                  <a:gd name="T10" fmla="*/ 0 h 86"/>
                  <a:gd name="T11" fmla="*/ 305 w 305"/>
                  <a:gd name="T12" fmla="*/ 86 h 86"/>
                </a:gdLst>
                <a:ahLst/>
                <a:cxnLst>
                  <a:cxn ang="T6">
                    <a:pos x="T0" y="T1"/>
                  </a:cxn>
                  <a:cxn ang="T7">
                    <a:pos x="T2" y="T3"/>
                  </a:cxn>
                  <a:cxn ang="T8">
                    <a:pos x="T4" y="T5"/>
                  </a:cxn>
                </a:cxnLst>
                <a:rect l="T9" t="T10" r="T11" b="T12"/>
                <a:pathLst>
                  <a:path w="305" h="86">
                    <a:moveTo>
                      <a:pt x="0" y="66"/>
                    </a:moveTo>
                    <a:lnTo>
                      <a:pt x="173" y="0"/>
                    </a:lnTo>
                    <a:lnTo>
                      <a:pt x="305" y="86"/>
                    </a:lnTo>
                  </a:path>
                </a:pathLst>
              </a:custGeom>
              <a:noFill/>
              <a:ln w="0">
                <a:solidFill>
                  <a:srgbClr val="000000"/>
                </a:solidFill>
                <a:prstDash val="sysDot"/>
                <a:round/>
                <a:headEnd/>
                <a:tailEnd/>
              </a:ln>
            </p:spPr>
            <p:txBody>
              <a:bodyPr/>
              <a:lstStyle/>
              <a:p>
                <a:endParaRPr lang="en-US"/>
              </a:p>
            </p:txBody>
          </p:sp>
          <p:sp>
            <p:nvSpPr>
              <p:cNvPr id="19819" name="Line 76"/>
              <p:cNvSpPr>
                <a:spLocks noChangeShapeType="1"/>
              </p:cNvSpPr>
              <p:nvPr/>
            </p:nvSpPr>
            <p:spPr bwMode="auto">
              <a:xfrm flipV="1">
                <a:off x="3301" y="3438"/>
                <a:ext cx="1034" cy="401"/>
              </a:xfrm>
              <a:prstGeom prst="line">
                <a:avLst/>
              </a:prstGeom>
              <a:noFill/>
              <a:ln w="0">
                <a:solidFill>
                  <a:srgbClr val="000000"/>
                </a:solidFill>
                <a:round/>
                <a:headEnd/>
                <a:tailEnd/>
              </a:ln>
            </p:spPr>
            <p:txBody>
              <a:bodyPr/>
              <a:lstStyle/>
              <a:p>
                <a:endParaRPr lang="en-US"/>
              </a:p>
            </p:txBody>
          </p:sp>
          <p:sp>
            <p:nvSpPr>
              <p:cNvPr id="19820" name="Freeform 77"/>
              <p:cNvSpPr>
                <a:spLocks/>
              </p:cNvSpPr>
              <p:nvPr/>
            </p:nvSpPr>
            <p:spPr bwMode="auto">
              <a:xfrm>
                <a:off x="2511" y="2185"/>
                <a:ext cx="790" cy="1654"/>
              </a:xfrm>
              <a:custGeom>
                <a:avLst/>
                <a:gdLst>
                  <a:gd name="T0" fmla="*/ 1013516 w 132"/>
                  <a:gd name="T1" fmla="*/ 2133240 h 276"/>
                  <a:gd name="T2" fmla="*/ 0 w 132"/>
                  <a:gd name="T3" fmla="*/ 1461339 h 276"/>
                  <a:gd name="T4" fmla="*/ 0 w 132"/>
                  <a:gd name="T5" fmla="*/ 0 h 276"/>
                  <a:gd name="T6" fmla="*/ 0 60000 65536"/>
                  <a:gd name="T7" fmla="*/ 0 60000 65536"/>
                  <a:gd name="T8" fmla="*/ 0 60000 65536"/>
                  <a:gd name="T9" fmla="*/ 0 w 132"/>
                  <a:gd name="T10" fmla="*/ 0 h 276"/>
                  <a:gd name="T11" fmla="*/ 132 w 132"/>
                  <a:gd name="T12" fmla="*/ 276 h 276"/>
                </a:gdLst>
                <a:ahLst/>
                <a:cxnLst>
                  <a:cxn ang="T6">
                    <a:pos x="T0" y="T1"/>
                  </a:cxn>
                  <a:cxn ang="T7">
                    <a:pos x="T2" y="T3"/>
                  </a:cxn>
                  <a:cxn ang="T8">
                    <a:pos x="T4" y="T5"/>
                  </a:cxn>
                </a:cxnLst>
                <a:rect l="T9" t="T10" r="T11" b="T12"/>
                <a:pathLst>
                  <a:path w="132" h="276">
                    <a:moveTo>
                      <a:pt x="132" y="276"/>
                    </a:moveTo>
                    <a:lnTo>
                      <a:pt x="0" y="189"/>
                    </a:lnTo>
                    <a:lnTo>
                      <a:pt x="0" y="0"/>
                    </a:lnTo>
                  </a:path>
                </a:pathLst>
              </a:custGeom>
              <a:noFill/>
              <a:ln w="0">
                <a:solidFill>
                  <a:srgbClr val="000000"/>
                </a:solidFill>
                <a:round/>
                <a:headEnd/>
                <a:tailEnd/>
              </a:ln>
            </p:spPr>
            <p:txBody>
              <a:bodyPr/>
              <a:lstStyle/>
              <a:p>
                <a:endParaRPr lang="en-US"/>
              </a:p>
            </p:txBody>
          </p:sp>
          <p:sp>
            <p:nvSpPr>
              <p:cNvPr id="19821" name="Line 78"/>
              <p:cNvSpPr>
                <a:spLocks noChangeShapeType="1"/>
              </p:cNvSpPr>
              <p:nvPr/>
            </p:nvSpPr>
            <p:spPr bwMode="auto">
              <a:xfrm>
                <a:off x="3319" y="3827"/>
                <a:ext cx="24" cy="18"/>
              </a:xfrm>
              <a:prstGeom prst="line">
                <a:avLst/>
              </a:prstGeom>
              <a:noFill/>
              <a:ln w="0">
                <a:solidFill>
                  <a:srgbClr val="000000"/>
                </a:solidFill>
                <a:round/>
                <a:headEnd/>
                <a:tailEnd/>
              </a:ln>
            </p:spPr>
            <p:txBody>
              <a:bodyPr/>
              <a:lstStyle/>
              <a:p>
                <a:endParaRPr lang="en-US"/>
              </a:p>
            </p:txBody>
          </p:sp>
          <p:sp>
            <p:nvSpPr>
              <p:cNvPr id="19822" name="Rectangle 79"/>
              <p:cNvSpPr>
                <a:spLocks noChangeArrowheads="1"/>
              </p:cNvSpPr>
              <p:nvPr/>
            </p:nvSpPr>
            <p:spPr bwMode="auto">
              <a:xfrm>
                <a:off x="3384" y="3857"/>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23" name="Line 80"/>
              <p:cNvSpPr>
                <a:spLocks noChangeShapeType="1"/>
              </p:cNvSpPr>
              <p:nvPr/>
            </p:nvSpPr>
            <p:spPr bwMode="auto">
              <a:xfrm>
                <a:off x="3564" y="3737"/>
                <a:ext cx="24" cy="12"/>
              </a:xfrm>
              <a:prstGeom prst="line">
                <a:avLst/>
              </a:prstGeom>
              <a:noFill/>
              <a:ln w="0">
                <a:solidFill>
                  <a:srgbClr val="000000"/>
                </a:solidFill>
                <a:round/>
                <a:headEnd/>
                <a:tailEnd/>
              </a:ln>
            </p:spPr>
            <p:txBody>
              <a:bodyPr/>
              <a:lstStyle/>
              <a:p>
                <a:endParaRPr lang="en-US"/>
              </a:p>
            </p:txBody>
          </p:sp>
          <p:sp>
            <p:nvSpPr>
              <p:cNvPr id="19824" name="Rectangle 81"/>
              <p:cNvSpPr>
                <a:spLocks noChangeArrowheads="1"/>
              </p:cNvSpPr>
              <p:nvPr/>
            </p:nvSpPr>
            <p:spPr bwMode="auto">
              <a:xfrm>
                <a:off x="3622" y="376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25" name="Line 82"/>
              <p:cNvSpPr>
                <a:spLocks noChangeShapeType="1"/>
              </p:cNvSpPr>
              <p:nvPr/>
            </p:nvSpPr>
            <p:spPr bwMode="auto">
              <a:xfrm>
                <a:off x="3809" y="3641"/>
                <a:ext cx="24" cy="18"/>
              </a:xfrm>
              <a:prstGeom prst="line">
                <a:avLst/>
              </a:prstGeom>
              <a:noFill/>
              <a:ln w="0">
                <a:solidFill>
                  <a:srgbClr val="000000"/>
                </a:solidFill>
                <a:round/>
                <a:headEnd/>
                <a:tailEnd/>
              </a:ln>
            </p:spPr>
            <p:txBody>
              <a:bodyPr/>
              <a:lstStyle/>
              <a:p>
                <a:endParaRPr lang="en-US"/>
              </a:p>
            </p:txBody>
          </p:sp>
          <p:sp>
            <p:nvSpPr>
              <p:cNvPr id="19826" name="Rectangle 83"/>
              <p:cNvSpPr>
                <a:spLocks noChangeArrowheads="1"/>
              </p:cNvSpPr>
              <p:nvPr/>
            </p:nvSpPr>
            <p:spPr bwMode="auto">
              <a:xfrm>
                <a:off x="3867" y="3671"/>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27" name="Line 84"/>
              <p:cNvSpPr>
                <a:spLocks noChangeShapeType="1"/>
              </p:cNvSpPr>
              <p:nvPr/>
            </p:nvSpPr>
            <p:spPr bwMode="auto">
              <a:xfrm>
                <a:off x="4054" y="3545"/>
                <a:ext cx="24" cy="18"/>
              </a:xfrm>
              <a:prstGeom prst="line">
                <a:avLst/>
              </a:prstGeom>
              <a:noFill/>
              <a:ln w="0">
                <a:solidFill>
                  <a:srgbClr val="000000"/>
                </a:solidFill>
                <a:round/>
                <a:headEnd/>
                <a:tailEnd/>
              </a:ln>
            </p:spPr>
            <p:txBody>
              <a:bodyPr/>
              <a:lstStyle/>
              <a:p>
                <a:endParaRPr lang="en-US"/>
              </a:p>
            </p:txBody>
          </p:sp>
          <p:sp>
            <p:nvSpPr>
              <p:cNvPr id="19828" name="Rectangle 85"/>
              <p:cNvSpPr>
                <a:spLocks noChangeArrowheads="1"/>
              </p:cNvSpPr>
              <p:nvPr/>
            </p:nvSpPr>
            <p:spPr bwMode="auto">
              <a:xfrm>
                <a:off x="4112" y="3575"/>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29" name="Line 86"/>
              <p:cNvSpPr>
                <a:spLocks noChangeShapeType="1"/>
              </p:cNvSpPr>
              <p:nvPr/>
            </p:nvSpPr>
            <p:spPr bwMode="auto">
              <a:xfrm>
                <a:off x="4293" y="3456"/>
                <a:ext cx="24" cy="12"/>
              </a:xfrm>
              <a:prstGeom prst="line">
                <a:avLst/>
              </a:prstGeom>
              <a:noFill/>
              <a:ln w="0">
                <a:solidFill>
                  <a:srgbClr val="000000"/>
                </a:solidFill>
                <a:round/>
                <a:headEnd/>
                <a:tailEnd/>
              </a:ln>
            </p:spPr>
            <p:txBody>
              <a:bodyPr/>
              <a:lstStyle/>
              <a:p>
                <a:endParaRPr lang="en-US"/>
              </a:p>
            </p:txBody>
          </p:sp>
          <p:sp>
            <p:nvSpPr>
              <p:cNvPr id="19830" name="Rectangle 87"/>
              <p:cNvSpPr>
                <a:spLocks noChangeArrowheads="1"/>
              </p:cNvSpPr>
              <p:nvPr/>
            </p:nvSpPr>
            <p:spPr bwMode="auto">
              <a:xfrm>
                <a:off x="4357" y="3480"/>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40</a:t>
                </a:r>
                <a:endParaRPr lang="en-US" sz="2400">
                  <a:cs typeface="Arial" charset="0"/>
                </a:endParaRPr>
              </a:p>
            </p:txBody>
          </p:sp>
          <p:sp>
            <p:nvSpPr>
              <p:cNvPr id="19831" name="Line 88"/>
              <p:cNvSpPr>
                <a:spLocks noChangeShapeType="1"/>
              </p:cNvSpPr>
              <p:nvPr/>
            </p:nvSpPr>
            <p:spPr bwMode="auto">
              <a:xfrm flipH="1">
                <a:off x="3253" y="3821"/>
                <a:ext cx="24" cy="12"/>
              </a:xfrm>
              <a:prstGeom prst="line">
                <a:avLst/>
              </a:prstGeom>
              <a:noFill/>
              <a:ln w="0">
                <a:solidFill>
                  <a:srgbClr val="000000"/>
                </a:solidFill>
                <a:round/>
                <a:headEnd/>
                <a:tailEnd/>
              </a:ln>
            </p:spPr>
            <p:txBody>
              <a:bodyPr/>
              <a:lstStyle/>
              <a:p>
                <a:endParaRPr lang="en-US"/>
              </a:p>
            </p:txBody>
          </p:sp>
          <p:sp>
            <p:nvSpPr>
              <p:cNvPr id="19832" name="Rectangle 89"/>
              <p:cNvSpPr>
                <a:spLocks noChangeArrowheads="1"/>
              </p:cNvSpPr>
              <p:nvPr/>
            </p:nvSpPr>
            <p:spPr bwMode="auto">
              <a:xfrm>
                <a:off x="3204" y="3839"/>
                <a:ext cx="44"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19833" name="Line 90"/>
              <p:cNvSpPr>
                <a:spLocks noChangeShapeType="1"/>
              </p:cNvSpPr>
              <p:nvPr/>
            </p:nvSpPr>
            <p:spPr bwMode="auto">
              <a:xfrm flipH="1">
                <a:off x="3020" y="3665"/>
                <a:ext cx="24" cy="12"/>
              </a:xfrm>
              <a:prstGeom prst="line">
                <a:avLst/>
              </a:prstGeom>
              <a:noFill/>
              <a:ln w="0">
                <a:solidFill>
                  <a:srgbClr val="000000"/>
                </a:solidFill>
                <a:round/>
                <a:headEnd/>
                <a:tailEnd/>
              </a:ln>
            </p:spPr>
            <p:txBody>
              <a:bodyPr/>
              <a:lstStyle/>
              <a:p>
                <a:endParaRPr lang="en-US"/>
              </a:p>
            </p:txBody>
          </p:sp>
          <p:sp>
            <p:nvSpPr>
              <p:cNvPr id="19834" name="Rectangle 91"/>
              <p:cNvSpPr>
                <a:spLocks noChangeArrowheads="1"/>
              </p:cNvSpPr>
              <p:nvPr/>
            </p:nvSpPr>
            <p:spPr bwMode="auto">
              <a:xfrm>
                <a:off x="2928" y="3689"/>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10</a:t>
                </a:r>
                <a:endParaRPr lang="en-US" sz="2400">
                  <a:cs typeface="Arial" charset="0"/>
                </a:endParaRPr>
              </a:p>
            </p:txBody>
          </p:sp>
          <p:sp>
            <p:nvSpPr>
              <p:cNvPr id="19835" name="Line 92"/>
              <p:cNvSpPr>
                <a:spLocks noChangeShapeType="1"/>
              </p:cNvSpPr>
              <p:nvPr/>
            </p:nvSpPr>
            <p:spPr bwMode="auto">
              <a:xfrm flipH="1">
                <a:off x="2786" y="3515"/>
                <a:ext cx="24" cy="12"/>
              </a:xfrm>
              <a:prstGeom prst="line">
                <a:avLst/>
              </a:prstGeom>
              <a:noFill/>
              <a:ln w="0">
                <a:solidFill>
                  <a:srgbClr val="000000"/>
                </a:solidFill>
                <a:round/>
                <a:headEnd/>
                <a:tailEnd/>
              </a:ln>
            </p:spPr>
            <p:txBody>
              <a:bodyPr/>
              <a:lstStyle/>
              <a:p>
                <a:endParaRPr lang="en-US"/>
              </a:p>
            </p:txBody>
          </p:sp>
          <p:sp>
            <p:nvSpPr>
              <p:cNvPr id="19836" name="Rectangle 93"/>
              <p:cNvSpPr>
                <a:spLocks noChangeArrowheads="1"/>
              </p:cNvSpPr>
              <p:nvPr/>
            </p:nvSpPr>
            <p:spPr bwMode="auto">
              <a:xfrm>
                <a:off x="2695" y="3533"/>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37" name="Line 94"/>
              <p:cNvSpPr>
                <a:spLocks noChangeShapeType="1"/>
              </p:cNvSpPr>
              <p:nvPr/>
            </p:nvSpPr>
            <p:spPr bwMode="auto">
              <a:xfrm flipH="1">
                <a:off x="2553" y="3366"/>
                <a:ext cx="24" cy="6"/>
              </a:xfrm>
              <a:prstGeom prst="line">
                <a:avLst/>
              </a:prstGeom>
              <a:noFill/>
              <a:ln w="0">
                <a:solidFill>
                  <a:srgbClr val="000000"/>
                </a:solidFill>
                <a:round/>
                <a:headEnd/>
                <a:tailEnd/>
              </a:ln>
            </p:spPr>
            <p:txBody>
              <a:bodyPr/>
              <a:lstStyle/>
              <a:p>
                <a:endParaRPr lang="en-US"/>
              </a:p>
            </p:txBody>
          </p:sp>
          <p:sp>
            <p:nvSpPr>
              <p:cNvPr id="19838" name="Rectangle 95"/>
              <p:cNvSpPr>
                <a:spLocks noChangeArrowheads="1"/>
              </p:cNvSpPr>
              <p:nvPr/>
            </p:nvSpPr>
            <p:spPr bwMode="auto">
              <a:xfrm>
                <a:off x="2462" y="3384"/>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30</a:t>
                </a:r>
                <a:endParaRPr lang="en-US" sz="2400">
                  <a:cs typeface="Arial" charset="0"/>
                </a:endParaRPr>
              </a:p>
            </p:txBody>
          </p:sp>
          <p:sp>
            <p:nvSpPr>
              <p:cNvPr id="19839" name="Line 96"/>
              <p:cNvSpPr>
                <a:spLocks noChangeShapeType="1"/>
              </p:cNvSpPr>
              <p:nvPr/>
            </p:nvSpPr>
            <p:spPr bwMode="auto">
              <a:xfrm flipH="1" flipV="1">
                <a:off x="2487" y="3192"/>
                <a:ext cx="24" cy="18"/>
              </a:xfrm>
              <a:prstGeom prst="line">
                <a:avLst/>
              </a:prstGeom>
              <a:noFill/>
              <a:ln w="0">
                <a:solidFill>
                  <a:srgbClr val="000000"/>
                </a:solidFill>
                <a:round/>
                <a:headEnd/>
                <a:tailEnd/>
              </a:ln>
            </p:spPr>
            <p:txBody>
              <a:bodyPr/>
              <a:lstStyle/>
              <a:p>
                <a:endParaRPr lang="en-US"/>
              </a:p>
            </p:txBody>
          </p:sp>
          <p:sp>
            <p:nvSpPr>
              <p:cNvPr id="19840" name="Rectangle 97"/>
              <p:cNvSpPr>
                <a:spLocks noChangeArrowheads="1"/>
              </p:cNvSpPr>
              <p:nvPr/>
            </p:nvSpPr>
            <p:spPr bwMode="auto">
              <a:xfrm>
                <a:off x="2396" y="313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19841" name="Line 98"/>
              <p:cNvSpPr>
                <a:spLocks noChangeShapeType="1"/>
              </p:cNvSpPr>
              <p:nvPr/>
            </p:nvSpPr>
            <p:spPr bwMode="auto">
              <a:xfrm flipH="1" flipV="1">
                <a:off x="2487" y="2922"/>
                <a:ext cx="24" cy="18"/>
              </a:xfrm>
              <a:prstGeom prst="line">
                <a:avLst/>
              </a:prstGeom>
              <a:noFill/>
              <a:ln w="0">
                <a:solidFill>
                  <a:srgbClr val="000000"/>
                </a:solidFill>
                <a:round/>
                <a:headEnd/>
                <a:tailEnd/>
              </a:ln>
            </p:spPr>
            <p:txBody>
              <a:bodyPr/>
              <a:lstStyle/>
              <a:p>
                <a:endParaRPr lang="en-US"/>
              </a:p>
            </p:txBody>
          </p:sp>
          <p:sp>
            <p:nvSpPr>
              <p:cNvPr id="19842" name="Rectangle 99"/>
              <p:cNvSpPr>
                <a:spLocks noChangeArrowheads="1"/>
              </p:cNvSpPr>
              <p:nvPr/>
            </p:nvSpPr>
            <p:spPr bwMode="auto">
              <a:xfrm>
                <a:off x="2396" y="2862"/>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22</a:t>
                </a:r>
                <a:endParaRPr lang="en-US" sz="2400">
                  <a:cs typeface="Arial" charset="0"/>
                </a:endParaRPr>
              </a:p>
            </p:txBody>
          </p:sp>
          <p:sp>
            <p:nvSpPr>
              <p:cNvPr id="19843" name="Line 100"/>
              <p:cNvSpPr>
                <a:spLocks noChangeShapeType="1"/>
              </p:cNvSpPr>
              <p:nvPr/>
            </p:nvSpPr>
            <p:spPr bwMode="auto">
              <a:xfrm flipH="1" flipV="1">
                <a:off x="2487" y="2658"/>
                <a:ext cx="24" cy="18"/>
              </a:xfrm>
              <a:prstGeom prst="line">
                <a:avLst/>
              </a:prstGeom>
              <a:noFill/>
              <a:ln w="0">
                <a:solidFill>
                  <a:srgbClr val="000000"/>
                </a:solidFill>
                <a:round/>
                <a:headEnd/>
                <a:tailEnd/>
              </a:ln>
            </p:spPr>
            <p:txBody>
              <a:bodyPr/>
              <a:lstStyle/>
              <a:p>
                <a:endParaRPr lang="en-US"/>
              </a:p>
            </p:txBody>
          </p:sp>
          <p:sp>
            <p:nvSpPr>
              <p:cNvPr id="19844" name="Rectangle 101"/>
              <p:cNvSpPr>
                <a:spLocks noChangeArrowheads="1"/>
              </p:cNvSpPr>
              <p:nvPr/>
            </p:nvSpPr>
            <p:spPr bwMode="auto">
              <a:xfrm>
                <a:off x="2396" y="259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24</a:t>
                </a:r>
                <a:endParaRPr lang="en-US" sz="2400">
                  <a:cs typeface="Arial" charset="0"/>
                </a:endParaRPr>
              </a:p>
            </p:txBody>
          </p:sp>
          <p:sp>
            <p:nvSpPr>
              <p:cNvPr id="19845" name="Line 102"/>
              <p:cNvSpPr>
                <a:spLocks noChangeShapeType="1"/>
              </p:cNvSpPr>
              <p:nvPr/>
            </p:nvSpPr>
            <p:spPr bwMode="auto">
              <a:xfrm flipH="1" flipV="1">
                <a:off x="2487" y="2394"/>
                <a:ext cx="24" cy="12"/>
              </a:xfrm>
              <a:prstGeom prst="line">
                <a:avLst/>
              </a:prstGeom>
              <a:noFill/>
              <a:ln w="0">
                <a:solidFill>
                  <a:srgbClr val="000000"/>
                </a:solidFill>
                <a:round/>
                <a:headEnd/>
                <a:tailEnd/>
              </a:ln>
            </p:spPr>
            <p:txBody>
              <a:bodyPr/>
              <a:lstStyle/>
              <a:p>
                <a:endParaRPr lang="en-US"/>
              </a:p>
            </p:txBody>
          </p:sp>
          <p:sp>
            <p:nvSpPr>
              <p:cNvPr id="19846" name="Rectangle 103"/>
              <p:cNvSpPr>
                <a:spLocks noChangeArrowheads="1"/>
              </p:cNvSpPr>
              <p:nvPr/>
            </p:nvSpPr>
            <p:spPr bwMode="auto">
              <a:xfrm>
                <a:off x="2396" y="2328"/>
                <a:ext cx="88" cy="96"/>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26</a:t>
                </a:r>
                <a:endParaRPr lang="en-US" sz="2400">
                  <a:cs typeface="Arial" charset="0"/>
                </a:endParaRPr>
              </a:p>
            </p:txBody>
          </p:sp>
          <p:sp>
            <p:nvSpPr>
              <p:cNvPr id="19847" name="Freeform 104"/>
              <p:cNvSpPr>
                <a:spLocks/>
              </p:cNvSpPr>
              <p:nvPr/>
            </p:nvSpPr>
            <p:spPr bwMode="auto">
              <a:xfrm>
                <a:off x="4156" y="324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9F"/>
              </a:solidFill>
              <a:ln w="9525">
                <a:noFill/>
                <a:round/>
                <a:headEnd/>
                <a:tailEnd/>
              </a:ln>
            </p:spPr>
            <p:txBody>
              <a:bodyPr/>
              <a:lstStyle/>
              <a:p>
                <a:endParaRPr lang="en-US"/>
              </a:p>
            </p:txBody>
          </p:sp>
          <p:sp>
            <p:nvSpPr>
              <p:cNvPr id="19848" name="Freeform 105"/>
              <p:cNvSpPr>
                <a:spLocks/>
              </p:cNvSpPr>
              <p:nvPr/>
            </p:nvSpPr>
            <p:spPr bwMode="auto">
              <a:xfrm>
                <a:off x="4156" y="324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849" name="Oval 106"/>
              <p:cNvSpPr>
                <a:spLocks noChangeArrowheads="1"/>
              </p:cNvSpPr>
              <p:nvPr/>
            </p:nvSpPr>
            <p:spPr bwMode="auto">
              <a:xfrm>
                <a:off x="4186" y="3078"/>
                <a:ext cx="54" cy="54"/>
              </a:xfrm>
              <a:prstGeom prst="ellipse">
                <a:avLst/>
              </a:prstGeom>
              <a:solidFill>
                <a:srgbClr val="FF0000"/>
              </a:solidFill>
              <a:ln w="9525">
                <a:noFill/>
                <a:round/>
                <a:headEnd/>
                <a:tailEnd/>
              </a:ln>
            </p:spPr>
            <p:txBody>
              <a:bodyPr/>
              <a:lstStyle/>
              <a:p>
                <a:endParaRPr lang="en-US"/>
              </a:p>
            </p:txBody>
          </p:sp>
          <p:sp>
            <p:nvSpPr>
              <p:cNvPr id="19850" name="Oval 107"/>
              <p:cNvSpPr>
                <a:spLocks noChangeArrowheads="1"/>
              </p:cNvSpPr>
              <p:nvPr/>
            </p:nvSpPr>
            <p:spPr bwMode="auto">
              <a:xfrm>
                <a:off x="4186" y="3078"/>
                <a:ext cx="54" cy="54"/>
              </a:xfrm>
              <a:prstGeom prst="ellipse">
                <a:avLst/>
              </a:prstGeom>
              <a:noFill/>
              <a:ln w="0">
                <a:solidFill>
                  <a:srgbClr val="FF0000"/>
                </a:solidFill>
                <a:round/>
                <a:headEnd/>
                <a:tailEnd/>
              </a:ln>
            </p:spPr>
            <p:txBody>
              <a:bodyPr/>
              <a:lstStyle/>
              <a:p>
                <a:endParaRPr lang="en-US"/>
              </a:p>
            </p:txBody>
          </p:sp>
          <p:sp>
            <p:nvSpPr>
              <p:cNvPr id="19851" name="Freeform 108"/>
              <p:cNvSpPr>
                <a:spLocks/>
              </p:cNvSpPr>
              <p:nvPr/>
            </p:nvSpPr>
            <p:spPr bwMode="auto">
              <a:xfrm>
                <a:off x="4078" y="3246"/>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009F"/>
              </a:solidFill>
              <a:ln w="9525">
                <a:noFill/>
                <a:round/>
                <a:headEnd/>
                <a:tailEnd/>
              </a:ln>
            </p:spPr>
            <p:txBody>
              <a:bodyPr/>
              <a:lstStyle/>
              <a:p>
                <a:endParaRPr lang="en-US"/>
              </a:p>
            </p:txBody>
          </p:sp>
          <p:sp>
            <p:nvSpPr>
              <p:cNvPr id="19852" name="Freeform 109"/>
              <p:cNvSpPr>
                <a:spLocks/>
              </p:cNvSpPr>
              <p:nvPr/>
            </p:nvSpPr>
            <p:spPr bwMode="auto">
              <a:xfrm>
                <a:off x="4078" y="3246"/>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53" name="Freeform 110"/>
              <p:cNvSpPr>
                <a:spLocks/>
              </p:cNvSpPr>
              <p:nvPr/>
            </p:nvSpPr>
            <p:spPr bwMode="auto">
              <a:xfrm>
                <a:off x="4078" y="3108"/>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FF"/>
              </a:solidFill>
              <a:ln w="9525">
                <a:noFill/>
                <a:round/>
                <a:headEnd/>
                <a:tailEnd/>
              </a:ln>
            </p:spPr>
            <p:txBody>
              <a:bodyPr/>
              <a:lstStyle/>
              <a:p>
                <a:endParaRPr lang="en-US"/>
              </a:p>
            </p:txBody>
          </p:sp>
          <p:sp>
            <p:nvSpPr>
              <p:cNvPr id="19854" name="Freeform 111"/>
              <p:cNvSpPr>
                <a:spLocks/>
              </p:cNvSpPr>
              <p:nvPr/>
            </p:nvSpPr>
            <p:spPr bwMode="auto">
              <a:xfrm>
                <a:off x="4078" y="3108"/>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55" name="Freeform 112"/>
              <p:cNvSpPr>
                <a:spLocks/>
              </p:cNvSpPr>
              <p:nvPr/>
            </p:nvSpPr>
            <p:spPr bwMode="auto">
              <a:xfrm>
                <a:off x="4042" y="32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00AF"/>
              </a:solidFill>
              <a:ln w="9525">
                <a:noFill/>
                <a:round/>
                <a:headEnd/>
                <a:tailEnd/>
              </a:ln>
            </p:spPr>
            <p:txBody>
              <a:bodyPr/>
              <a:lstStyle/>
              <a:p>
                <a:endParaRPr lang="en-US"/>
              </a:p>
            </p:txBody>
          </p:sp>
          <p:sp>
            <p:nvSpPr>
              <p:cNvPr id="19856" name="Freeform 113"/>
              <p:cNvSpPr>
                <a:spLocks/>
              </p:cNvSpPr>
              <p:nvPr/>
            </p:nvSpPr>
            <p:spPr bwMode="auto">
              <a:xfrm>
                <a:off x="4042" y="32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57" name="Oval 114"/>
              <p:cNvSpPr>
                <a:spLocks noChangeArrowheads="1"/>
              </p:cNvSpPr>
              <p:nvPr/>
            </p:nvSpPr>
            <p:spPr bwMode="auto">
              <a:xfrm>
                <a:off x="4096" y="2958"/>
                <a:ext cx="54" cy="54"/>
              </a:xfrm>
              <a:prstGeom prst="ellipse">
                <a:avLst/>
              </a:prstGeom>
              <a:solidFill>
                <a:srgbClr val="FF0000"/>
              </a:solidFill>
              <a:ln w="9525">
                <a:noFill/>
                <a:round/>
                <a:headEnd/>
                <a:tailEnd/>
              </a:ln>
            </p:spPr>
            <p:txBody>
              <a:bodyPr/>
              <a:lstStyle/>
              <a:p>
                <a:endParaRPr lang="en-US"/>
              </a:p>
            </p:txBody>
          </p:sp>
          <p:sp>
            <p:nvSpPr>
              <p:cNvPr id="19858" name="Oval 115"/>
              <p:cNvSpPr>
                <a:spLocks noChangeArrowheads="1"/>
              </p:cNvSpPr>
              <p:nvPr/>
            </p:nvSpPr>
            <p:spPr bwMode="auto">
              <a:xfrm>
                <a:off x="4096" y="2958"/>
                <a:ext cx="54" cy="54"/>
              </a:xfrm>
              <a:prstGeom prst="ellipse">
                <a:avLst/>
              </a:prstGeom>
              <a:noFill/>
              <a:ln w="0">
                <a:solidFill>
                  <a:srgbClr val="FF0000"/>
                </a:solidFill>
                <a:round/>
                <a:headEnd/>
                <a:tailEnd/>
              </a:ln>
            </p:spPr>
            <p:txBody>
              <a:bodyPr/>
              <a:lstStyle/>
              <a:p>
                <a:endParaRPr lang="en-US"/>
              </a:p>
            </p:txBody>
          </p:sp>
          <p:sp>
            <p:nvSpPr>
              <p:cNvPr id="19859" name="Freeform 116"/>
              <p:cNvSpPr>
                <a:spLocks/>
              </p:cNvSpPr>
              <p:nvPr/>
            </p:nvSpPr>
            <p:spPr bwMode="auto">
              <a:xfrm>
                <a:off x="3994" y="2970"/>
                <a:ext cx="114" cy="156"/>
              </a:xfrm>
              <a:custGeom>
                <a:avLst/>
                <a:gdLst>
                  <a:gd name="T0" fmla="*/ 0 w 114"/>
                  <a:gd name="T1" fmla="*/ 156 h 156"/>
                  <a:gd name="T2" fmla="*/ 114 w 114"/>
                  <a:gd name="T3" fmla="*/ 138 h 156"/>
                  <a:gd name="T4" fmla="*/ 36 w 114"/>
                  <a:gd name="T5" fmla="*/ 0 h 156"/>
                  <a:gd name="T6" fmla="*/ 0 w 114"/>
                  <a:gd name="T7" fmla="*/ 156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0050FF"/>
              </a:solidFill>
              <a:ln w="9525">
                <a:noFill/>
                <a:round/>
                <a:headEnd/>
                <a:tailEnd/>
              </a:ln>
            </p:spPr>
            <p:txBody>
              <a:bodyPr/>
              <a:lstStyle/>
              <a:p>
                <a:endParaRPr lang="en-US"/>
              </a:p>
            </p:txBody>
          </p:sp>
          <p:sp>
            <p:nvSpPr>
              <p:cNvPr id="19860" name="Freeform 117"/>
              <p:cNvSpPr>
                <a:spLocks/>
              </p:cNvSpPr>
              <p:nvPr/>
            </p:nvSpPr>
            <p:spPr bwMode="auto">
              <a:xfrm>
                <a:off x="3994" y="2970"/>
                <a:ext cx="114" cy="156"/>
              </a:xfrm>
              <a:custGeom>
                <a:avLst/>
                <a:gdLst>
                  <a:gd name="T0" fmla="*/ 0 w 19"/>
                  <a:gd name="T1" fmla="*/ 202176 h 26"/>
                  <a:gd name="T2" fmla="*/ 147744 w 19"/>
                  <a:gd name="T3" fmla="*/ 178848 h 26"/>
                  <a:gd name="T4" fmla="*/ 46656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861" name="Freeform 118"/>
              <p:cNvSpPr>
                <a:spLocks/>
              </p:cNvSpPr>
              <p:nvPr/>
            </p:nvSpPr>
            <p:spPr bwMode="auto">
              <a:xfrm>
                <a:off x="3917" y="29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50FF"/>
              </a:solidFill>
              <a:ln w="9525">
                <a:noFill/>
                <a:round/>
                <a:headEnd/>
                <a:tailEnd/>
              </a:ln>
            </p:spPr>
            <p:txBody>
              <a:bodyPr/>
              <a:lstStyle/>
              <a:p>
                <a:endParaRPr lang="en-US"/>
              </a:p>
            </p:txBody>
          </p:sp>
          <p:sp>
            <p:nvSpPr>
              <p:cNvPr id="19862" name="Freeform 119"/>
              <p:cNvSpPr>
                <a:spLocks/>
              </p:cNvSpPr>
              <p:nvPr/>
            </p:nvSpPr>
            <p:spPr bwMode="auto">
              <a:xfrm>
                <a:off x="3917" y="29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63" name="Freeform 120"/>
              <p:cNvSpPr>
                <a:spLocks/>
              </p:cNvSpPr>
              <p:nvPr/>
            </p:nvSpPr>
            <p:spPr bwMode="auto">
              <a:xfrm>
                <a:off x="3994" y="3108"/>
                <a:ext cx="114" cy="162"/>
              </a:xfrm>
              <a:custGeom>
                <a:avLst/>
                <a:gdLst>
                  <a:gd name="T0" fmla="*/ 84 w 114"/>
                  <a:gd name="T1" fmla="*/ 162 h 162"/>
                  <a:gd name="T2" fmla="*/ 0 w 114"/>
                  <a:gd name="T3" fmla="*/ 18 h 162"/>
                  <a:gd name="T4" fmla="*/ 114 w 114"/>
                  <a:gd name="T5" fmla="*/ 0 h 162"/>
                  <a:gd name="T6" fmla="*/ 84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0000FF"/>
              </a:solidFill>
              <a:ln w="9525">
                <a:noFill/>
                <a:round/>
                <a:headEnd/>
                <a:tailEnd/>
              </a:ln>
            </p:spPr>
            <p:txBody>
              <a:bodyPr/>
              <a:lstStyle/>
              <a:p>
                <a:endParaRPr lang="en-US"/>
              </a:p>
            </p:txBody>
          </p:sp>
          <p:sp>
            <p:nvSpPr>
              <p:cNvPr id="19864" name="Freeform 121"/>
              <p:cNvSpPr>
                <a:spLocks/>
              </p:cNvSpPr>
              <p:nvPr/>
            </p:nvSpPr>
            <p:spPr bwMode="auto">
              <a:xfrm>
                <a:off x="3994" y="3108"/>
                <a:ext cx="114" cy="162"/>
              </a:xfrm>
              <a:custGeom>
                <a:avLst/>
                <a:gdLst>
                  <a:gd name="T0" fmla="*/ 108864 w 19"/>
                  <a:gd name="T1" fmla="*/ 209952 h 27"/>
                  <a:gd name="T2" fmla="*/ 0 w 19"/>
                  <a:gd name="T3" fmla="*/ 23328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865" name="Freeform 122"/>
              <p:cNvSpPr>
                <a:spLocks/>
              </p:cNvSpPr>
              <p:nvPr/>
            </p:nvSpPr>
            <p:spPr bwMode="auto">
              <a:xfrm>
                <a:off x="3887" y="2988"/>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70FF"/>
              </a:solidFill>
              <a:ln w="9525">
                <a:noFill/>
                <a:round/>
                <a:headEnd/>
                <a:tailEnd/>
              </a:ln>
            </p:spPr>
            <p:txBody>
              <a:bodyPr/>
              <a:lstStyle/>
              <a:p>
                <a:endParaRPr lang="en-US"/>
              </a:p>
            </p:txBody>
          </p:sp>
          <p:sp>
            <p:nvSpPr>
              <p:cNvPr id="19866" name="Freeform 123"/>
              <p:cNvSpPr>
                <a:spLocks/>
              </p:cNvSpPr>
              <p:nvPr/>
            </p:nvSpPr>
            <p:spPr bwMode="auto">
              <a:xfrm>
                <a:off x="3887" y="298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67" name="Freeform 124"/>
              <p:cNvSpPr>
                <a:spLocks/>
              </p:cNvSpPr>
              <p:nvPr/>
            </p:nvSpPr>
            <p:spPr bwMode="auto">
              <a:xfrm>
                <a:off x="3965" y="3126"/>
                <a:ext cx="113" cy="162"/>
              </a:xfrm>
              <a:custGeom>
                <a:avLst/>
                <a:gdLst>
                  <a:gd name="T0" fmla="*/ 0 w 113"/>
                  <a:gd name="T1" fmla="*/ 162 h 162"/>
                  <a:gd name="T2" fmla="*/ 113 w 113"/>
                  <a:gd name="T3" fmla="*/ 144 h 162"/>
                  <a:gd name="T4" fmla="*/ 29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29" y="0"/>
                    </a:lnTo>
                    <a:lnTo>
                      <a:pt x="0" y="162"/>
                    </a:lnTo>
                    <a:close/>
                  </a:path>
                </a:pathLst>
              </a:custGeom>
              <a:solidFill>
                <a:srgbClr val="0010FF"/>
              </a:solidFill>
              <a:ln w="9525">
                <a:noFill/>
                <a:round/>
                <a:headEnd/>
                <a:tailEnd/>
              </a:ln>
            </p:spPr>
            <p:txBody>
              <a:bodyPr/>
              <a:lstStyle/>
              <a:p>
                <a:endParaRPr lang="en-US"/>
              </a:p>
            </p:txBody>
          </p:sp>
          <p:sp>
            <p:nvSpPr>
              <p:cNvPr id="19868" name="Freeform 125"/>
              <p:cNvSpPr>
                <a:spLocks/>
              </p:cNvSpPr>
              <p:nvPr/>
            </p:nvSpPr>
            <p:spPr bwMode="auto">
              <a:xfrm>
                <a:off x="3965" y="3126"/>
                <a:ext cx="113" cy="162"/>
              </a:xfrm>
              <a:custGeom>
                <a:avLst/>
                <a:gdLst>
                  <a:gd name="T0" fmla="*/ 0 w 19"/>
                  <a:gd name="T1" fmla="*/ 209952 h 27"/>
                  <a:gd name="T2" fmla="*/ 141381 w 19"/>
                  <a:gd name="T3" fmla="*/ 186624 h 27"/>
                  <a:gd name="T4" fmla="*/ 3745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5" y="0"/>
                    </a:lnTo>
                  </a:path>
                </a:pathLst>
              </a:custGeom>
              <a:noFill/>
              <a:ln w="0">
                <a:solidFill>
                  <a:srgbClr val="000000"/>
                </a:solidFill>
                <a:round/>
                <a:headEnd/>
                <a:tailEnd/>
              </a:ln>
            </p:spPr>
            <p:txBody>
              <a:bodyPr/>
              <a:lstStyle/>
              <a:p>
                <a:endParaRPr lang="en-US"/>
              </a:p>
            </p:txBody>
          </p:sp>
          <p:sp>
            <p:nvSpPr>
              <p:cNvPr id="19869" name="Freeform 126"/>
              <p:cNvSpPr>
                <a:spLocks/>
              </p:cNvSpPr>
              <p:nvPr/>
            </p:nvSpPr>
            <p:spPr bwMode="auto">
              <a:xfrm>
                <a:off x="3965" y="3270"/>
                <a:ext cx="113" cy="156"/>
              </a:xfrm>
              <a:custGeom>
                <a:avLst/>
                <a:gdLst>
                  <a:gd name="T0" fmla="*/ 77 w 113"/>
                  <a:gd name="T1" fmla="*/ 156 h 156"/>
                  <a:gd name="T2" fmla="*/ 0 w 113"/>
                  <a:gd name="T3" fmla="*/ 18 h 156"/>
                  <a:gd name="T4" fmla="*/ 113 w 113"/>
                  <a:gd name="T5" fmla="*/ 0 h 156"/>
                  <a:gd name="T6" fmla="*/ 77 w 113"/>
                  <a:gd name="T7" fmla="*/ 156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0000AF"/>
              </a:solidFill>
              <a:ln w="9525">
                <a:noFill/>
                <a:round/>
                <a:headEnd/>
                <a:tailEnd/>
              </a:ln>
            </p:spPr>
            <p:txBody>
              <a:bodyPr/>
              <a:lstStyle/>
              <a:p>
                <a:endParaRPr lang="en-US"/>
              </a:p>
            </p:txBody>
          </p:sp>
          <p:sp>
            <p:nvSpPr>
              <p:cNvPr id="19870" name="Freeform 127"/>
              <p:cNvSpPr>
                <a:spLocks/>
              </p:cNvSpPr>
              <p:nvPr/>
            </p:nvSpPr>
            <p:spPr bwMode="auto">
              <a:xfrm>
                <a:off x="3965" y="3270"/>
                <a:ext cx="113" cy="156"/>
              </a:xfrm>
              <a:custGeom>
                <a:avLst/>
                <a:gdLst>
                  <a:gd name="T0" fmla="*/ 96353 w 19"/>
                  <a:gd name="T1" fmla="*/ 202176 h 26"/>
                  <a:gd name="T2" fmla="*/ 0 w 19"/>
                  <a:gd name="T3" fmla="*/ 23328 h 26"/>
                  <a:gd name="T4" fmla="*/ 141381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871" name="Oval 128"/>
              <p:cNvSpPr>
                <a:spLocks noChangeArrowheads="1"/>
              </p:cNvSpPr>
              <p:nvPr/>
            </p:nvSpPr>
            <p:spPr bwMode="auto">
              <a:xfrm>
                <a:off x="4048" y="3078"/>
                <a:ext cx="54" cy="54"/>
              </a:xfrm>
              <a:prstGeom prst="ellipse">
                <a:avLst/>
              </a:prstGeom>
              <a:solidFill>
                <a:srgbClr val="FF0000"/>
              </a:solidFill>
              <a:ln w="9525">
                <a:noFill/>
                <a:round/>
                <a:headEnd/>
                <a:tailEnd/>
              </a:ln>
            </p:spPr>
            <p:txBody>
              <a:bodyPr/>
              <a:lstStyle/>
              <a:p>
                <a:endParaRPr lang="en-US"/>
              </a:p>
            </p:txBody>
          </p:sp>
          <p:sp>
            <p:nvSpPr>
              <p:cNvPr id="19872" name="Oval 129"/>
              <p:cNvSpPr>
                <a:spLocks noChangeArrowheads="1"/>
              </p:cNvSpPr>
              <p:nvPr/>
            </p:nvSpPr>
            <p:spPr bwMode="auto">
              <a:xfrm>
                <a:off x="4048" y="3078"/>
                <a:ext cx="54" cy="54"/>
              </a:xfrm>
              <a:prstGeom prst="ellipse">
                <a:avLst/>
              </a:prstGeom>
              <a:noFill/>
              <a:ln w="0">
                <a:solidFill>
                  <a:srgbClr val="FF0000"/>
                </a:solidFill>
                <a:round/>
                <a:headEnd/>
                <a:tailEnd/>
              </a:ln>
            </p:spPr>
            <p:txBody>
              <a:bodyPr/>
              <a:lstStyle/>
              <a:p>
                <a:endParaRPr lang="en-US"/>
              </a:p>
            </p:txBody>
          </p:sp>
          <p:sp>
            <p:nvSpPr>
              <p:cNvPr id="19873" name="Freeform 130"/>
              <p:cNvSpPr>
                <a:spLocks/>
              </p:cNvSpPr>
              <p:nvPr/>
            </p:nvSpPr>
            <p:spPr bwMode="auto">
              <a:xfrm>
                <a:off x="3935" y="328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00CF"/>
              </a:solidFill>
              <a:ln w="9525">
                <a:noFill/>
                <a:round/>
                <a:headEnd/>
                <a:tailEnd/>
              </a:ln>
            </p:spPr>
            <p:txBody>
              <a:bodyPr/>
              <a:lstStyle/>
              <a:p>
                <a:endParaRPr lang="en-US"/>
              </a:p>
            </p:txBody>
          </p:sp>
          <p:sp>
            <p:nvSpPr>
              <p:cNvPr id="19874" name="Freeform 131"/>
              <p:cNvSpPr>
                <a:spLocks/>
              </p:cNvSpPr>
              <p:nvPr/>
            </p:nvSpPr>
            <p:spPr bwMode="auto">
              <a:xfrm>
                <a:off x="3935" y="328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75" name="Freeform 132"/>
              <p:cNvSpPr>
                <a:spLocks/>
              </p:cNvSpPr>
              <p:nvPr/>
            </p:nvSpPr>
            <p:spPr bwMode="auto">
              <a:xfrm>
                <a:off x="3917" y="2826"/>
                <a:ext cx="113" cy="162"/>
              </a:xfrm>
              <a:custGeom>
                <a:avLst/>
                <a:gdLst>
                  <a:gd name="T0" fmla="*/ 0 w 113"/>
                  <a:gd name="T1" fmla="*/ 162 h 162"/>
                  <a:gd name="T2" fmla="*/ 113 w 113"/>
                  <a:gd name="T3" fmla="*/ 144 h 162"/>
                  <a:gd name="T4" fmla="*/ 36 w 113"/>
                  <a:gd name="T5" fmla="*/ 0 h 162"/>
                  <a:gd name="T6" fmla="*/ 0 w 113"/>
                  <a:gd name="T7" fmla="*/ 162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44"/>
                    </a:lnTo>
                    <a:lnTo>
                      <a:pt x="36" y="0"/>
                    </a:lnTo>
                    <a:lnTo>
                      <a:pt x="0" y="162"/>
                    </a:lnTo>
                    <a:close/>
                  </a:path>
                </a:pathLst>
              </a:custGeom>
              <a:solidFill>
                <a:srgbClr val="00AFFF"/>
              </a:solidFill>
              <a:ln w="9525">
                <a:noFill/>
                <a:round/>
                <a:headEnd/>
                <a:tailEnd/>
              </a:ln>
            </p:spPr>
            <p:txBody>
              <a:bodyPr/>
              <a:lstStyle/>
              <a:p>
                <a:endParaRPr lang="en-US"/>
              </a:p>
            </p:txBody>
          </p:sp>
          <p:sp>
            <p:nvSpPr>
              <p:cNvPr id="19876" name="Freeform 133"/>
              <p:cNvSpPr>
                <a:spLocks/>
              </p:cNvSpPr>
              <p:nvPr/>
            </p:nvSpPr>
            <p:spPr bwMode="auto">
              <a:xfrm>
                <a:off x="3917" y="2826"/>
                <a:ext cx="113" cy="162"/>
              </a:xfrm>
              <a:custGeom>
                <a:avLst/>
                <a:gdLst>
                  <a:gd name="T0" fmla="*/ 0 w 19"/>
                  <a:gd name="T1" fmla="*/ 209952 h 27"/>
                  <a:gd name="T2" fmla="*/ 141381 w 19"/>
                  <a:gd name="T3" fmla="*/ 186624 h 27"/>
                  <a:gd name="T4" fmla="*/ 45028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877" name="Freeform 134"/>
              <p:cNvSpPr>
                <a:spLocks/>
              </p:cNvSpPr>
              <p:nvPr/>
            </p:nvSpPr>
            <p:spPr bwMode="auto">
              <a:xfrm>
                <a:off x="3887" y="3126"/>
                <a:ext cx="107" cy="162"/>
              </a:xfrm>
              <a:custGeom>
                <a:avLst/>
                <a:gdLst>
                  <a:gd name="T0" fmla="*/ 78 w 107"/>
                  <a:gd name="T1" fmla="*/ 162 h 162"/>
                  <a:gd name="T2" fmla="*/ 0 w 107"/>
                  <a:gd name="T3" fmla="*/ 24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0010FF"/>
              </a:solidFill>
              <a:ln w="9525">
                <a:noFill/>
                <a:round/>
                <a:headEnd/>
                <a:tailEnd/>
              </a:ln>
            </p:spPr>
            <p:txBody>
              <a:bodyPr/>
              <a:lstStyle/>
              <a:p>
                <a:endParaRPr lang="en-US"/>
              </a:p>
            </p:txBody>
          </p:sp>
          <p:sp>
            <p:nvSpPr>
              <p:cNvPr id="19878" name="Freeform 135"/>
              <p:cNvSpPr>
                <a:spLocks/>
              </p:cNvSpPr>
              <p:nvPr/>
            </p:nvSpPr>
            <p:spPr bwMode="auto">
              <a:xfrm>
                <a:off x="3887" y="312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879" name="Freeform 136"/>
              <p:cNvSpPr>
                <a:spLocks/>
              </p:cNvSpPr>
              <p:nvPr/>
            </p:nvSpPr>
            <p:spPr bwMode="auto">
              <a:xfrm>
                <a:off x="3857" y="328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00CF"/>
              </a:solidFill>
              <a:ln w="9525">
                <a:noFill/>
                <a:round/>
                <a:headEnd/>
                <a:tailEnd/>
              </a:ln>
            </p:spPr>
            <p:txBody>
              <a:bodyPr/>
              <a:lstStyle/>
              <a:p>
                <a:endParaRPr lang="en-US"/>
              </a:p>
            </p:txBody>
          </p:sp>
          <p:sp>
            <p:nvSpPr>
              <p:cNvPr id="19880" name="Freeform 137"/>
              <p:cNvSpPr>
                <a:spLocks/>
              </p:cNvSpPr>
              <p:nvPr/>
            </p:nvSpPr>
            <p:spPr bwMode="auto">
              <a:xfrm>
                <a:off x="3857" y="328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881" name="Freeform 138"/>
              <p:cNvSpPr>
                <a:spLocks/>
              </p:cNvSpPr>
              <p:nvPr/>
            </p:nvSpPr>
            <p:spPr bwMode="auto">
              <a:xfrm>
                <a:off x="3857" y="31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20FF"/>
              </a:solidFill>
              <a:ln w="9525">
                <a:noFill/>
                <a:round/>
                <a:headEnd/>
                <a:tailEnd/>
              </a:ln>
            </p:spPr>
            <p:txBody>
              <a:bodyPr/>
              <a:lstStyle/>
              <a:p>
                <a:endParaRPr lang="en-US"/>
              </a:p>
            </p:txBody>
          </p:sp>
          <p:sp>
            <p:nvSpPr>
              <p:cNvPr id="19882" name="Freeform 139"/>
              <p:cNvSpPr>
                <a:spLocks/>
              </p:cNvSpPr>
              <p:nvPr/>
            </p:nvSpPr>
            <p:spPr bwMode="auto">
              <a:xfrm>
                <a:off x="3857" y="31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83" name="Freeform 140"/>
              <p:cNvSpPr>
                <a:spLocks/>
              </p:cNvSpPr>
              <p:nvPr/>
            </p:nvSpPr>
            <p:spPr bwMode="auto">
              <a:xfrm>
                <a:off x="3839" y="2826"/>
                <a:ext cx="114" cy="162"/>
              </a:xfrm>
              <a:custGeom>
                <a:avLst/>
                <a:gdLst>
                  <a:gd name="T0" fmla="*/ 78 w 114"/>
                  <a:gd name="T1" fmla="*/ 162 h 162"/>
                  <a:gd name="T2" fmla="*/ 0 w 114"/>
                  <a:gd name="T3" fmla="*/ 24 h 162"/>
                  <a:gd name="T4" fmla="*/ 114 w 114"/>
                  <a:gd name="T5" fmla="*/ 0 h 162"/>
                  <a:gd name="T6" fmla="*/ 78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78" y="162"/>
                    </a:moveTo>
                    <a:lnTo>
                      <a:pt x="0" y="24"/>
                    </a:lnTo>
                    <a:lnTo>
                      <a:pt x="114" y="0"/>
                    </a:lnTo>
                    <a:lnTo>
                      <a:pt x="78" y="162"/>
                    </a:lnTo>
                    <a:close/>
                  </a:path>
                </a:pathLst>
              </a:custGeom>
              <a:solidFill>
                <a:srgbClr val="00AFFF"/>
              </a:solidFill>
              <a:ln w="9525">
                <a:noFill/>
                <a:round/>
                <a:headEnd/>
                <a:tailEnd/>
              </a:ln>
            </p:spPr>
            <p:txBody>
              <a:bodyPr/>
              <a:lstStyle/>
              <a:p>
                <a:endParaRPr lang="en-US"/>
              </a:p>
            </p:txBody>
          </p:sp>
          <p:sp>
            <p:nvSpPr>
              <p:cNvPr id="19884" name="Freeform 141"/>
              <p:cNvSpPr>
                <a:spLocks/>
              </p:cNvSpPr>
              <p:nvPr/>
            </p:nvSpPr>
            <p:spPr bwMode="auto">
              <a:xfrm>
                <a:off x="3839" y="2826"/>
                <a:ext cx="114" cy="162"/>
              </a:xfrm>
              <a:custGeom>
                <a:avLst/>
                <a:gdLst>
                  <a:gd name="T0" fmla="*/ 101088 w 19"/>
                  <a:gd name="T1" fmla="*/ 209952 h 27"/>
                  <a:gd name="T2" fmla="*/ 0 w 19"/>
                  <a:gd name="T3" fmla="*/ 31104 h 27"/>
                  <a:gd name="T4" fmla="*/ 147744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885" name="Freeform 142"/>
              <p:cNvSpPr>
                <a:spLocks/>
              </p:cNvSpPr>
              <p:nvPr/>
            </p:nvSpPr>
            <p:spPr bwMode="auto">
              <a:xfrm>
                <a:off x="3839" y="2688"/>
                <a:ext cx="114" cy="162"/>
              </a:xfrm>
              <a:custGeom>
                <a:avLst/>
                <a:gdLst>
                  <a:gd name="T0" fmla="*/ 0 w 114"/>
                  <a:gd name="T1" fmla="*/ 162 h 162"/>
                  <a:gd name="T2" fmla="*/ 114 w 114"/>
                  <a:gd name="T3" fmla="*/ 138 h 162"/>
                  <a:gd name="T4" fmla="*/ 30 w 114"/>
                  <a:gd name="T5" fmla="*/ 0 h 162"/>
                  <a:gd name="T6" fmla="*/ 0 w 114"/>
                  <a:gd name="T7" fmla="*/ 162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38"/>
                    </a:lnTo>
                    <a:lnTo>
                      <a:pt x="30" y="0"/>
                    </a:lnTo>
                    <a:lnTo>
                      <a:pt x="0" y="162"/>
                    </a:lnTo>
                    <a:close/>
                  </a:path>
                </a:pathLst>
              </a:custGeom>
              <a:solidFill>
                <a:srgbClr val="10FFEF"/>
              </a:solidFill>
              <a:ln w="9525">
                <a:noFill/>
                <a:round/>
                <a:headEnd/>
                <a:tailEnd/>
              </a:ln>
            </p:spPr>
            <p:txBody>
              <a:bodyPr/>
              <a:lstStyle/>
              <a:p>
                <a:endParaRPr lang="en-US"/>
              </a:p>
            </p:txBody>
          </p:sp>
          <p:sp>
            <p:nvSpPr>
              <p:cNvPr id="19886" name="Freeform 143"/>
              <p:cNvSpPr>
                <a:spLocks/>
              </p:cNvSpPr>
              <p:nvPr/>
            </p:nvSpPr>
            <p:spPr bwMode="auto">
              <a:xfrm>
                <a:off x="3839" y="2688"/>
                <a:ext cx="114" cy="162"/>
              </a:xfrm>
              <a:custGeom>
                <a:avLst/>
                <a:gdLst>
                  <a:gd name="T0" fmla="*/ 0 w 19"/>
                  <a:gd name="T1" fmla="*/ 209952 h 27"/>
                  <a:gd name="T2" fmla="*/ 147744 w 19"/>
                  <a:gd name="T3" fmla="*/ 178848 h 27"/>
                  <a:gd name="T4" fmla="*/ 38880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887" name="Oval 144"/>
              <p:cNvSpPr>
                <a:spLocks noChangeArrowheads="1"/>
              </p:cNvSpPr>
              <p:nvPr/>
            </p:nvSpPr>
            <p:spPr bwMode="auto">
              <a:xfrm>
                <a:off x="3851" y="3372"/>
                <a:ext cx="54" cy="54"/>
              </a:xfrm>
              <a:prstGeom prst="ellipse">
                <a:avLst/>
              </a:prstGeom>
              <a:solidFill>
                <a:srgbClr val="FF0000"/>
              </a:solidFill>
              <a:ln w="9525">
                <a:noFill/>
                <a:round/>
                <a:headEnd/>
                <a:tailEnd/>
              </a:ln>
            </p:spPr>
            <p:txBody>
              <a:bodyPr/>
              <a:lstStyle/>
              <a:p>
                <a:endParaRPr lang="en-US"/>
              </a:p>
            </p:txBody>
          </p:sp>
          <p:sp>
            <p:nvSpPr>
              <p:cNvPr id="19888" name="Oval 145"/>
              <p:cNvSpPr>
                <a:spLocks noChangeArrowheads="1"/>
              </p:cNvSpPr>
              <p:nvPr/>
            </p:nvSpPr>
            <p:spPr bwMode="auto">
              <a:xfrm>
                <a:off x="3851" y="3372"/>
                <a:ext cx="54" cy="54"/>
              </a:xfrm>
              <a:prstGeom prst="ellipse">
                <a:avLst/>
              </a:prstGeom>
              <a:noFill/>
              <a:ln w="0">
                <a:solidFill>
                  <a:srgbClr val="FF0000"/>
                </a:solidFill>
                <a:round/>
                <a:headEnd/>
                <a:tailEnd/>
              </a:ln>
            </p:spPr>
            <p:txBody>
              <a:bodyPr/>
              <a:lstStyle/>
              <a:p>
                <a:endParaRPr lang="en-US"/>
              </a:p>
            </p:txBody>
          </p:sp>
          <p:sp>
            <p:nvSpPr>
              <p:cNvPr id="19889" name="Freeform 146"/>
              <p:cNvSpPr>
                <a:spLocks/>
              </p:cNvSpPr>
              <p:nvPr/>
            </p:nvSpPr>
            <p:spPr bwMode="auto">
              <a:xfrm>
                <a:off x="3827" y="3306"/>
                <a:ext cx="108" cy="162"/>
              </a:xfrm>
              <a:custGeom>
                <a:avLst/>
                <a:gdLst>
                  <a:gd name="T0" fmla="*/ 0 w 108"/>
                  <a:gd name="T1" fmla="*/ 162 h 162"/>
                  <a:gd name="T2" fmla="*/ 108 w 108"/>
                  <a:gd name="T3" fmla="*/ 138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00DF"/>
              </a:solidFill>
              <a:ln w="9525">
                <a:noFill/>
                <a:round/>
                <a:headEnd/>
                <a:tailEnd/>
              </a:ln>
            </p:spPr>
            <p:txBody>
              <a:bodyPr/>
              <a:lstStyle/>
              <a:p>
                <a:endParaRPr lang="en-US"/>
              </a:p>
            </p:txBody>
          </p:sp>
          <p:sp>
            <p:nvSpPr>
              <p:cNvPr id="19890" name="Freeform 147"/>
              <p:cNvSpPr>
                <a:spLocks/>
              </p:cNvSpPr>
              <p:nvPr/>
            </p:nvSpPr>
            <p:spPr bwMode="auto">
              <a:xfrm>
                <a:off x="3827" y="3306"/>
                <a:ext cx="108" cy="162"/>
              </a:xfrm>
              <a:custGeom>
                <a:avLst/>
                <a:gdLst>
                  <a:gd name="T0" fmla="*/ 0 w 18"/>
                  <a:gd name="T1" fmla="*/ 209952 h 27"/>
                  <a:gd name="T2" fmla="*/ 139968 w 18"/>
                  <a:gd name="T3" fmla="*/ 178848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891" name="Oval 148"/>
              <p:cNvSpPr>
                <a:spLocks noChangeArrowheads="1"/>
              </p:cNvSpPr>
              <p:nvPr/>
            </p:nvSpPr>
            <p:spPr bwMode="auto">
              <a:xfrm>
                <a:off x="3911" y="2706"/>
                <a:ext cx="54" cy="54"/>
              </a:xfrm>
              <a:prstGeom prst="ellipse">
                <a:avLst/>
              </a:prstGeom>
              <a:solidFill>
                <a:srgbClr val="FF0000"/>
              </a:solidFill>
              <a:ln w="9525">
                <a:noFill/>
                <a:round/>
                <a:headEnd/>
                <a:tailEnd/>
              </a:ln>
            </p:spPr>
            <p:txBody>
              <a:bodyPr/>
              <a:lstStyle/>
              <a:p>
                <a:endParaRPr lang="en-US"/>
              </a:p>
            </p:txBody>
          </p:sp>
          <p:sp>
            <p:nvSpPr>
              <p:cNvPr id="19892" name="Oval 149"/>
              <p:cNvSpPr>
                <a:spLocks noChangeArrowheads="1"/>
              </p:cNvSpPr>
              <p:nvPr/>
            </p:nvSpPr>
            <p:spPr bwMode="auto">
              <a:xfrm>
                <a:off x="3911" y="2706"/>
                <a:ext cx="54" cy="54"/>
              </a:xfrm>
              <a:prstGeom prst="ellipse">
                <a:avLst/>
              </a:prstGeom>
              <a:noFill/>
              <a:ln w="0">
                <a:solidFill>
                  <a:srgbClr val="FF0000"/>
                </a:solidFill>
                <a:round/>
                <a:headEnd/>
                <a:tailEnd/>
              </a:ln>
            </p:spPr>
            <p:txBody>
              <a:bodyPr/>
              <a:lstStyle/>
              <a:p>
                <a:endParaRPr lang="en-US"/>
              </a:p>
            </p:txBody>
          </p:sp>
          <p:sp>
            <p:nvSpPr>
              <p:cNvPr id="19893" name="Oval 150"/>
              <p:cNvSpPr>
                <a:spLocks noChangeArrowheads="1"/>
              </p:cNvSpPr>
              <p:nvPr/>
            </p:nvSpPr>
            <p:spPr bwMode="auto">
              <a:xfrm>
                <a:off x="3905" y="2958"/>
                <a:ext cx="54" cy="54"/>
              </a:xfrm>
              <a:prstGeom prst="ellipse">
                <a:avLst/>
              </a:prstGeom>
              <a:solidFill>
                <a:srgbClr val="FF0000"/>
              </a:solidFill>
              <a:ln w="9525">
                <a:noFill/>
                <a:round/>
                <a:headEnd/>
                <a:tailEnd/>
              </a:ln>
            </p:spPr>
            <p:txBody>
              <a:bodyPr/>
              <a:lstStyle/>
              <a:p>
                <a:endParaRPr lang="en-US"/>
              </a:p>
            </p:txBody>
          </p:sp>
          <p:sp>
            <p:nvSpPr>
              <p:cNvPr id="19894" name="Oval 151"/>
              <p:cNvSpPr>
                <a:spLocks noChangeArrowheads="1"/>
              </p:cNvSpPr>
              <p:nvPr/>
            </p:nvSpPr>
            <p:spPr bwMode="auto">
              <a:xfrm>
                <a:off x="3905" y="2958"/>
                <a:ext cx="54" cy="54"/>
              </a:xfrm>
              <a:prstGeom prst="ellipse">
                <a:avLst/>
              </a:prstGeom>
              <a:noFill/>
              <a:ln w="0">
                <a:solidFill>
                  <a:srgbClr val="FF0000"/>
                </a:solidFill>
                <a:round/>
                <a:headEnd/>
                <a:tailEnd/>
              </a:ln>
            </p:spPr>
            <p:txBody>
              <a:bodyPr/>
              <a:lstStyle/>
              <a:p>
                <a:endParaRPr lang="en-US"/>
              </a:p>
            </p:txBody>
          </p:sp>
          <p:sp>
            <p:nvSpPr>
              <p:cNvPr id="19895" name="Oval 152"/>
              <p:cNvSpPr>
                <a:spLocks noChangeArrowheads="1"/>
              </p:cNvSpPr>
              <p:nvPr/>
            </p:nvSpPr>
            <p:spPr bwMode="auto">
              <a:xfrm>
                <a:off x="3899" y="3126"/>
                <a:ext cx="54" cy="54"/>
              </a:xfrm>
              <a:prstGeom prst="ellipse">
                <a:avLst/>
              </a:prstGeom>
              <a:solidFill>
                <a:srgbClr val="FF0000"/>
              </a:solidFill>
              <a:ln w="9525">
                <a:noFill/>
                <a:round/>
                <a:headEnd/>
                <a:tailEnd/>
              </a:ln>
            </p:spPr>
            <p:txBody>
              <a:bodyPr/>
              <a:lstStyle/>
              <a:p>
                <a:endParaRPr lang="en-US"/>
              </a:p>
            </p:txBody>
          </p:sp>
          <p:sp>
            <p:nvSpPr>
              <p:cNvPr id="19896" name="Oval 153"/>
              <p:cNvSpPr>
                <a:spLocks noChangeArrowheads="1"/>
              </p:cNvSpPr>
              <p:nvPr/>
            </p:nvSpPr>
            <p:spPr bwMode="auto">
              <a:xfrm>
                <a:off x="3899" y="3126"/>
                <a:ext cx="54" cy="54"/>
              </a:xfrm>
              <a:prstGeom prst="ellipse">
                <a:avLst/>
              </a:prstGeom>
              <a:noFill/>
              <a:ln w="0">
                <a:solidFill>
                  <a:srgbClr val="FF0000"/>
                </a:solidFill>
                <a:round/>
                <a:headEnd/>
                <a:tailEnd/>
              </a:ln>
            </p:spPr>
            <p:txBody>
              <a:bodyPr/>
              <a:lstStyle/>
              <a:p>
                <a:endParaRPr lang="en-US"/>
              </a:p>
            </p:txBody>
          </p:sp>
          <p:sp>
            <p:nvSpPr>
              <p:cNvPr id="19897" name="Freeform 154"/>
              <p:cNvSpPr>
                <a:spLocks/>
              </p:cNvSpPr>
              <p:nvPr/>
            </p:nvSpPr>
            <p:spPr bwMode="auto">
              <a:xfrm>
                <a:off x="3809" y="28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BFFF"/>
              </a:solidFill>
              <a:ln w="9525">
                <a:noFill/>
                <a:round/>
                <a:headEnd/>
                <a:tailEnd/>
              </a:ln>
            </p:spPr>
            <p:txBody>
              <a:bodyPr/>
              <a:lstStyle/>
              <a:p>
                <a:endParaRPr lang="en-US"/>
              </a:p>
            </p:txBody>
          </p:sp>
          <p:sp>
            <p:nvSpPr>
              <p:cNvPr id="19898" name="Freeform 155"/>
              <p:cNvSpPr>
                <a:spLocks/>
              </p:cNvSpPr>
              <p:nvPr/>
            </p:nvSpPr>
            <p:spPr bwMode="auto">
              <a:xfrm>
                <a:off x="3809" y="28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899" name="Freeform 156"/>
              <p:cNvSpPr>
                <a:spLocks/>
              </p:cNvSpPr>
              <p:nvPr/>
            </p:nvSpPr>
            <p:spPr bwMode="auto">
              <a:xfrm>
                <a:off x="3809" y="29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70FF"/>
              </a:solidFill>
              <a:ln w="9525">
                <a:noFill/>
                <a:round/>
                <a:headEnd/>
                <a:tailEnd/>
              </a:ln>
            </p:spPr>
            <p:txBody>
              <a:bodyPr/>
              <a:lstStyle/>
              <a:p>
                <a:endParaRPr lang="en-US"/>
              </a:p>
            </p:txBody>
          </p:sp>
          <p:sp>
            <p:nvSpPr>
              <p:cNvPr id="19900" name="Freeform 157"/>
              <p:cNvSpPr>
                <a:spLocks/>
              </p:cNvSpPr>
              <p:nvPr/>
            </p:nvSpPr>
            <p:spPr bwMode="auto">
              <a:xfrm>
                <a:off x="3809" y="29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01" name="Oval 158"/>
              <p:cNvSpPr>
                <a:spLocks noChangeArrowheads="1"/>
              </p:cNvSpPr>
              <p:nvPr/>
            </p:nvSpPr>
            <p:spPr bwMode="auto">
              <a:xfrm>
                <a:off x="3875" y="3509"/>
                <a:ext cx="54" cy="54"/>
              </a:xfrm>
              <a:prstGeom prst="ellipse">
                <a:avLst/>
              </a:prstGeom>
              <a:solidFill>
                <a:srgbClr val="FF0000"/>
              </a:solidFill>
              <a:ln w="9525">
                <a:noFill/>
                <a:round/>
                <a:headEnd/>
                <a:tailEnd/>
              </a:ln>
            </p:spPr>
            <p:txBody>
              <a:bodyPr/>
              <a:lstStyle/>
              <a:p>
                <a:endParaRPr lang="en-US"/>
              </a:p>
            </p:txBody>
          </p:sp>
          <p:sp>
            <p:nvSpPr>
              <p:cNvPr id="19902" name="Oval 159"/>
              <p:cNvSpPr>
                <a:spLocks noChangeArrowheads="1"/>
              </p:cNvSpPr>
              <p:nvPr/>
            </p:nvSpPr>
            <p:spPr bwMode="auto">
              <a:xfrm>
                <a:off x="3875" y="3509"/>
                <a:ext cx="54" cy="54"/>
              </a:xfrm>
              <a:prstGeom prst="ellipse">
                <a:avLst/>
              </a:prstGeom>
              <a:noFill/>
              <a:ln w="0">
                <a:solidFill>
                  <a:srgbClr val="FF0000"/>
                </a:solidFill>
                <a:round/>
                <a:headEnd/>
                <a:tailEnd/>
              </a:ln>
            </p:spPr>
            <p:txBody>
              <a:bodyPr/>
              <a:lstStyle/>
              <a:p>
                <a:endParaRPr lang="en-US"/>
              </a:p>
            </p:txBody>
          </p:sp>
          <p:sp>
            <p:nvSpPr>
              <p:cNvPr id="19903" name="Freeform 160"/>
              <p:cNvSpPr>
                <a:spLocks/>
              </p:cNvSpPr>
              <p:nvPr/>
            </p:nvSpPr>
            <p:spPr bwMode="auto">
              <a:xfrm>
                <a:off x="3779" y="30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80FF"/>
              </a:solidFill>
              <a:ln w="9525">
                <a:noFill/>
                <a:round/>
                <a:headEnd/>
                <a:tailEnd/>
              </a:ln>
            </p:spPr>
            <p:txBody>
              <a:bodyPr/>
              <a:lstStyle/>
              <a:p>
                <a:endParaRPr lang="en-US"/>
              </a:p>
            </p:txBody>
          </p:sp>
          <p:sp>
            <p:nvSpPr>
              <p:cNvPr id="19904" name="Freeform 161"/>
              <p:cNvSpPr>
                <a:spLocks/>
              </p:cNvSpPr>
              <p:nvPr/>
            </p:nvSpPr>
            <p:spPr bwMode="auto">
              <a:xfrm>
                <a:off x="3779" y="30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05" name="Freeform 162"/>
              <p:cNvSpPr>
                <a:spLocks/>
              </p:cNvSpPr>
              <p:nvPr/>
            </p:nvSpPr>
            <p:spPr bwMode="auto">
              <a:xfrm>
                <a:off x="3779" y="31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20FF"/>
              </a:solidFill>
              <a:ln w="9525">
                <a:noFill/>
                <a:round/>
                <a:headEnd/>
                <a:tailEnd/>
              </a:ln>
            </p:spPr>
            <p:txBody>
              <a:bodyPr/>
              <a:lstStyle/>
              <a:p>
                <a:endParaRPr lang="en-US"/>
              </a:p>
            </p:txBody>
          </p:sp>
          <p:sp>
            <p:nvSpPr>
              <p:cNvPr id="19906" name="Freeform 163"/>
              <p:cNvSpPr>
                <a:spLocks/>
              </p:cNvSpPr>
              <p:nvPr/>
            </p:nvSpPr>
            <p:spPr bwMode="auto">
              <a:xfrm>
                <a:off x="3779" y="31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07" name="Oval 164"/>
              <p:cNvSpPr>
                <a:spLocks noChangeArrowheads="1"/>
              </p:cNvSpPr>
              <p:nvPr/>
            </p:nvSpPr>
            <p:spPr bwMode="auto">
              <a:xfrm>
                <a:off x="3749" y="2544"/>
                <a:ext cx="54" cy="54"/>
              </a:xfrm>
              <a:prstGeom prst="ellipse">
                <a:avLst/>
              </a:prstGeom>
              <a:solidFill>
                <a:srgbClr val="FF0000"/>
              </a:solidFill>
              <a:ln w="9525">
                <a:noFill/>
                <a:round/>
                <a:headEnd/>
                <a:tailEnd/>
              </a:ln>
            </p:spPr>
            <p:txBody>
              <a:bodyPr/>
              <a:lstStyle/>
              <a:p>
                <a:endParaRPr lang="en-US"/>
              </a:p>
            </p:txBody>
          </p:sp>
          <p:sp>
            <p:nvSpPr>
              <p:cNvPr id="19908" name="Oval 165"/>
              <p:cNvSpPr>
                <a:spLocks noChangeArrowheads="1"/>
              </p:cNvSpPr>
              <p:nvPr/>
            </p:nvSpPr>
            <p:spPr bwMode="auto">
              <a:xfrm>
                <a:off x="3749" y="2544"/>
                <a:ext cx="54" cy="54"/>
              </a:xfrm>
              <a:prstGeom prst="ellipse">
                <a:avLst/>
              </a:prstGeom>
              <a:noFill/>
              <a:ln w="0">
                <a:solidFill>
                  <a:srgbClr val="FF0000"/>
                </a:solidFill>
                <a:round/>
                <a:headEnd/>
                <a:tailEnd/>
              </a:ln>
            </p:spPr>
            <p:txBody>
              <a:bodyPr/>
              <a:lstStyle/>
              <a:p>
                <a:endParaRPr lang="en-US"/>
              </a:p>
            </p:txBody>
          </p:sp>
          <p:sp>
            <p:nvSpPr>
              <p:cNvPr id="19909" name="Freeform 166"/>
              <p:cNvSpPr>
                <a:spLocks/>
              </p:cNvSpPr>
              <p:nvPr/>
            </p:nvSpPr>
            <p:spPr bwMode="auto">
              <a:xfrm>
                <a:off x="3683" y="25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60FF9F"/>
              </a:solidFill>
              <a:ln w="9525">
                <a:noFill/>
                <a:round/>
                <a:headEnd/>
                <a:tailEnd/>
              </a:ln>
            </p:spPr>
            <p:txBody>
              <a:bodyPr/>
              <a:lstStyle/>
              <a:p>
                <a:endParaRPr lang="en-US"/>
              </a:p>
            </p:txBody>
          </p:sp>
          <p:sp>
            <p:nvSpPr>
              <p:cNvPr id="19910" name="Freeform 167"/>
              <p:cNvSpPr>
                <a:spLocks/>
              </p:cNvSpPr>
              <p:nvPr/>
            </p:nvSpPr>
            <p:spPr bwMode="auto">
              <a:xfrm>
                <a:off x="3683" y="25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11" name="Freeform 168"/>
              <p:cNvSpPr>
                <a:spLocks/>
              </p:cNvSpPr>
              <p:nvPr/>
            </p:nvSpPr>
            <p:spPr bwMode="auto">
              <a:xfrm>
                <a:off x="3761" y="268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10FFEF"/>
              </a:solidFill>
              <a:ln w="9525">
                <a:noFill/>
                <a:round/>
                <a:headEnd/>
                <a:tailEnd/>
              </a:ln>
            </p:spPr>
            <p:txBody>
              <a:bodyPr/>
              <a:lstStyle/>
              <a:p>
                <a:endParaRPr lang="en-US"/>
              </a:p>
            </p:txBody>
          </p:sp>
          <p:sp>
            <p:nvSpPr>
              <p:cNvPr id="19912" name="Freeform 169"/>
              <p:cNvSpPr>
                <a:spLocks/>
              </p:cNvSpPr>
              <p:nvPr/>
            </p:nvSpPr>
            <p:spPr bwMode="auto">
              <a:xfrm>
                <a:off x="3761" y="268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3" name="Freeform 170"/>
              <p:cNvSpPr>
                <a:spLocks/>
              </p:cNvSpPr>
              <p:nvPr/>
            </p:nvSpPr>
            <p:spPr bwMode="auto">
              <a:xfrm>
                <a:off x="3761" y="2550"/>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60FF9F"/>
              </a:solidFill>
              <a:ln w="9525">
                <a:noFill/>
                <a:round/>
                <a:headEnd/>
                <a:tailEnd/>
              </a:ln>
            </p:spPr>
            <p:txBody>
              <a:bodyPr/>
              <a:lstStyle/>
              <a:p>
                <a:endParaRPr lang="en-US"/>
              </a:p>
            </p:txBody>
          </p:sp>
          <p:sp>
            <p:nvSpPr>
              <p:cNvPr id="19914" name="Freeform 171"/>
              <p:cNvSpPr>
                <a:spLocks/>
              </p:cNvSpPr>
              <p:nvPr/>
            </p:nvSpPr>
            <p:spPr bwMode="auto">
              <a:xfrm>
                <a:off x="3761" y="2550"/>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5" name="Freeform 172"/>
              <p:cNvSpPr>
                <a:spLocks/>
              </p:cNvSpPr>
              <p:nvPr/>
            </p:nvSpPr>
            <p:spPr bwMode="auto">
              <a:xfrm>
                <a:off x="3749" y="31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40FF"/>
              </a:solidFill>
              <a:ln w="9525">
                <a:noFill/>
                <a:round/>
                <a:headEnd/>
                <a:tailEnd/>
              </a:ln>
            </p:spPr>
            <p:txBody>
              <a:bodyPr/>
              <a:lstStyle/>
              <a:p>
                <a:endParaRPr lang="en-US"/>
              </a:p>
            </p:txBody>
          </p:sp>
          <p:sp>
            <p:nvSpPr>
              <p:cNvPr id="19916" name="Freeform 173"/>
              <p:cNvSpPr>
                <a:spLocks/>
              </p:cNvSpPr>
              <p:nvPr/>
            </p:nvSpPr>
            <p:spPr bwMode="auto">
              <a:xfrm>
                <a:off x="3749" y="31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17" name="Freeform 174"/>
              <p:cNvSpPr>
                <a:spLocks/>
              </p:cNvSpPr>
              <p:nvPr/>
            </p:nvSpPr>
            <p:spPr bwMode="auto">
              <a:xfrm>
                <a:off x="3749" y="33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00DF"/>
              </a:solidFill>
              <a:ln w="9525">
                <a:noFill/>
                <a:round/>
                <a:headEnd/>
                <a:tailEnd/>
              </a:ln>
            </p:spPr>
            <p:txBody>
              <a:bodyPr/>
              <a:lstStyle/>
              <a:p>
                <a:endParaRPr lang="en-US"/>
              </a:p>
            </p:txBody>
          </p:sp>
          <p:sp>
            <p:nvSpPr>
              <p:cNvPr id="19918" name="Freeform 175"/>
              <p:cNvSpPr>
                <a:spLocks/>
              </p:cNvSpPr>
              <p:nvPr/>
            </p:nvSpPr>
            <p:spPr bwMode="auto">
              <a:xfrm>
                <a:off x="3749" y="33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19" name="Rectangle 176"/>
              <p:cNvSpPr>
                <a:spLocks noChangeArrowheads="1"/>
              </p:cNvSpPr>
              <p:nvPr/>
            </p:nvSpPr>
            <p:spPr bwMode="auto">
              <a:xfrm>
                <a:off x="3923" y="3917"/>
                <a:ext cx="1" cy="230"/>
              </a:xfrm>
              <a:prstGeom prst="rect">
                <a:avLst/>
              </a:prstGeom>
              <a:noFill/>
              <a:ln w="9525">
                <a:noFill/>
                <a:miter lim="800000"/>
                <a:headEnd/>
                <a:tailEnd/>
              </a:ln>
            </p:spPr>
            <p:txBody>
              <a:bodyPr wrap="none" lIns="0" tIns="0" rIns="0" bIns="0">
                <a:spAutoFit/>
              </a:bodyPr>
              <a:lstStyle/>
              <a:p>
                <a:pPr algn="ctr"/>
                <a:endParaRPr lang="en-US" sz="2400">
                  <a:cs typeface="Arial" charset="0"/>
                </a:endParaRPr>
              </a:p>
            </p:txBody>
          </p:sp>
          <p:sp>
            <p:nvSpPr>
              <p:cNvPr id="19920" name="Freeform 177"/>
              <p:cNvSpPr>
                <a:spLocks/>
              </p:cNvSpPr>
              <p:nvPr/>
            </p:nvSpPr>
            <p:spPr bwMode="auto">
              <a:xfrm>
                <a:off x="3731" y="285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BFFF"/>
              </a:solidFill>
              <a:ln w="9525">
                <a:noFill/>
                <a:round/>
                <a:headEnd/>
                <a:tailEnd/>
              </a:ln>
            </p:spPr>
            <p:txBody>
              <a:bodyPr/>
              <a:lstStyle/>
              <a:p>
                <a:endParaRPr lang="en-US"/>
              </a:p>
            </p:txBody>
          </p:sp>
          <p:sp>
            <p:nvSpPr>
              <p:cNvPr id="19921" name="Freeform 178"/>
              <p:cNvSpPr>
                <a:spLocks/>
              </p:cNvSpPr>
              <p:nvPr/>
            </p:nvSpPr>
            <p:spPr bwMode="auto">
              <a:xfrm>
                <a:off x="3731" y="285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22" name="Freeform 179"/>
              <p:cNvSpPr>
                <a:spLocks/>
              </p:cNvSpPr>
              <p:nvPr/>
            </p:nvSpPr>
            <p:spPr bwMode="auto">
              <a:xfrm>
                <a:off x="3654" y="2568"/>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80FF80"/>
              </a:solidFill>
              <a:ln w="9525">
                <a:noFill/>
                <a:round/>
                <a:headEnd/>
                <a:tailEnd/>
              </a:ln>
            </p:spPr>
            <p:txBody>
              <a:bodyPr/>
              <a:lstStyle/>
              <a:p>
                <a:endParaRPr lang="en-US"/>
              </a:p>
            </p:txBody>
          </p:sp>
          <p:sp>
            <p:nvSpPr>
              <p:cNvPr id="19923" name="Freeform 180"/>
              <p:cNvSpPr>
                <a:spLocks/>
              </p:cNvSpPr>
              <p:nvPr/>
            </p:nvSpPr>
            <p:spPr bwMode="auto">
              <a:xfrm>
                <a:off x="3654" y="2568"/>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24" name="Oval 181"/>
              <p:cNvSpPr>
                <a:spLocks noChangeArrowheads="1"/>
              </p:cNvSpPr>
              <p:nvPr/>
            </p:nvSpPr>
            <p:spPr bwMode="auto">
              <a:xfrm>
                <a:off x="3743" y="2796"/>
                <a:ext cx="54" cy="54"/>
              </a:xfrm>
              <a:prstGeom prst="ellipse">
                <a:avLst/>
              </a:prstGeom>
              <a:solidFill>
                <a:srgbClr val="FF0000"/>
              </a:solidFill>
              <a:ln w="9525">
                <a:noFill/>
                <a:round/>
                <a:headEnd/>
                <a:tailEnd/>
              </a:ln>
            </p:spPr>
            <p:txBody>
              <a:bodyPr/>
              <a:lstStyle/>
              <a:p>
                <a:endParaRPr lang="en-US"/>
              </a:p>
            </p:txBody>
          </p:sp>
          <p:sp>
            <p:nvSpPr>
              <p:cNvPr id="19925" name="Oval 182"/>
              <p:cNvSpPr>
                <a:spLocks noChangeArrowheads="1"/>
              </p:cNvSpPr>
              <p:nvPr/>
            </p:nvSpPr>
            <p:spPr bwMode="auto">
              <a:xfrm>
                <a:off x="3743" y="2796"/>
                <a:ext cx="54" cy="54"/>
              </a:xfrm>
              <a:prstGeom prst="ellipse">
                <a:avLst/>
              </a:prstGeom>
              <a:noFill/>
              <a:ln w="0">
                <a:solidFill>
                  <a:srgbClr val="FF0000"/>
                </a:solidFill>
                <a:round/>
                <a:headEnd/>
                <a:tailEnd/>
              </a:ln>
            </p:spPr>
            <p:txBody>
              <a:bodyPr/>
              <a:lstStyle/>
              <a:p>
                <a:endParaRPr lang="en-US"/>
              </a:p>
            </p:txBody>
          </p:sp>
          <p:sp>
            <p:nvSpPr>
              <p:cNvPr id="19926" name="Freeform 183"/>
              <p:cNvSpPr>
                <a:spLocks/>
              </p:cNvSpPr>
              <p:nvPr/>
            </p:nvSpPr>
            <p:spPr bwMode="auto">
              <a:xfrm>
                <a:off x="3731" y="270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20FFDF"/>
              </a:solidFill>
              <a:ln w="9525">
                <a:noFill/>
                <a:round/>
                <a:headEnd/>
                <a:tailEnd/>
              </a:ln>
            </p:spPr>
            <p:txBody>
              <a:bodyPr/>
              <a:lstStyle/>
              <a:p>
                <a:endParaRPr lang="en-US"/>
              </a:p>
            </p:txBody>
          </p:sp>
          <p:sp>
            <p:nvSpPr>
              <p:cNvPr id="19927" name="Freeform 184"/>
              <p:cNvSpPr>
                <a:spLocks/>
              </p:cNvSpPr>
              <p:nvPr/>
            </p:nvSpPr>
            <p:spPr bwMode="auto">
              <a:xfrm>
                <a:off x="3731" y="270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28" name="Freeform 185"/>
              <p:cNvSpPr>
                <a:spLocks/>
              </p:cNvSpPr>
              <p:nvPr/>
            </p:nvSpPr>
            <p:spPr bwMode="auto">
              <a:xfrm>
                <a:off x="3719" y="33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00FF"/>
              </a:solidFill>
              <a:ln w="9525">
                <a:noFill/>
                <a:round/>
                <a:headEnd/>
                <a:tailEnd/>
              </a:ln>
            </p:spPr>
            <p:txBody>
              <a:bodyPr/>
              <a:lstStyle/>
              <a:p>
                <a:endParaRPr lang="en-US"/>
              </a:p>
            </p:txBody>
          </p:sp>
          <p:sp>
            <p:nvSpPr>
              <p:cNvPr id="19929" name="Freeform 186"/>
              <p:cNvSpPr>
                <a:spLocks/>
              </p:cNvSpPr>
              <p:nvPr/>
            </p:nvSpPr>
            <p:spPr bwMode="auto">
              <a:xfrm>
                <a:off x="3719" y="33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30" name="Freeform 187"/>
              <p:cNvSpPr>
                <a:spLocks/>
              </p:cNvSpPr>
              <p:nvPr/>
            </p:nvSpPr>
            <p:spPr bwMode="auto">
              <a:xfrm>
                <a:off x="3701" y="300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80FF"/>
              </a:solidFill>
              <a:ln w="9525">
                <a:noFill/>
                <a:round/>
                <a:headEnd/>
                <a:tailEnd/>
              </a:ln>
            </p:spPr>
            <p:txBody>
              <a:bodyPr/>
              <a:lstStyle/>
              <a:p>
                <a:endParaRPr lang="en-US"/>
              </a:p>
            </p:txBody>
          </p:sp>
          <p:sp>
            <p:nvSpPr>
              <p:cNvPr id="19931" name="Freeform 188"/>
              <p:cNvSpPr>
                <a:spLocks/>
              </p:cNvSpPr>
              <p:nvPr/>
            </p:nvSpPr>
            <p:spPr bwMode="auto">
              <a:xfrm>
                <a:off x="3701" y="300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32" name="Freeform 189"/>
              <p:cNvSpPr>
                <a:spLocks/>
              </p:cNvSpPr>
              <p:nvPr/>
            </p:nvSpPr>
            <p:spPr bwMode="auto">
              <a:xfrm>
                <a:off x="3701" y="286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DFFF"/>
              </a:solidFill>
              <a:ln w="9525">
                <a:noFill/>
                <a:round/>
                <a:headEnd/>
                <a:tailEnd/>
              </a:ln>
            </p:spPr>
            <p:txBody>
              <a:bodyPr/>
              <a:lstStyle/>
              <a:p>
                <a:endParaRPr lang="en-US"/>
              </a:p>
            </p:txBody>
          </p:sp>
          <p:sp>
            <p:nvSpPr>
              <p:cNvPr id="19933" name="Freeform 190"/>
              <p:cNvSpPr>
                <a:spLocks/>
              </p:cNvSpPr>
              <p:nvPr/>
            </p:nvSpPr>
            <p:spPr bwMode="auto">
              <a:xfrm>
                <a:off x="3701" y="286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4" name="Oval 191"/>
              <p:cNvSpPr>
                <a:spLocks noChangeArrowheads="1"/>
              </p:cNvSpPr>
              <p:nvPr/>
            </p:nvSpPr>
            <p:spPr bwMode="auto">
              <a:xfrm>
                <a:off x="3779" y="3114"/>
                <a:ext cx="54" cy="54"/>
              </a:xfrm>
              <a:prstGeom prst="ellipse">
                <a:avLst/>
              </a:prstGeom>
              <a:solidFill>
                <a:srgbClr val="FF0000"/>
              </a:solidFill>
              <a:ln w="9525">
                <a:noFill/>
                <a:round/>
                <a:headEnd/>
                <a:tailEnd/>
              </a:ln>
            </p:spPr>
            <p:txBody>
              <a:bodyPr/>
              <a:lstStyle/>
              <a:p>
                <a:endParaRPr lang="en-US"/>
              </a:p>
            </p:txBody>
          </p:sp>
          <p:sp>
            <p:nvSpPr>
              <p:cNvPr id="19935" name="Oval 192"/>
              <p:cNvSpPr>
                <a:spLocks noChangeArrowheads="1"/>
              </p:cNvSpPr>
              <p:nvPr/>
            </p:nvSpPr>
            <p:spPr bwMode="auto">
              <a:xfrm>
                <a:off x="3779" y="3114"/>
                <a:ext cx="54" cy="54"/>
              </a:xfrm>
              <a:prstGeom prst="ellipse">
                <a:avLst/>
              </a:prstGeom>
              <a:noFill/>
              <a:ln w="0">
                <a:solidFill>
                  <a:srgbClr val="FF0000"/>
                </a:solidFill>
                <a:round/>
                <a:headEnd/>
                <a:tailEnd/>
              </a:ln>
            </p:spPr>
            <p:txBody>
              <a:bodyPr/>
              <a:lstStyle/>
              <a:p>
                <a:endParaRPr lang="en-US"/>
              </a:p>
            </p:txBody>
          </p:sp>
          <p:sp>
            <p:nvSpPr>
              <p:cNvPr id="19936" name="Freeform 193"/>
              <p:cNvSpPr>
                <a:spLocks/>
              </p:cNvSpPr>
              <p:nvPr/>
            </p:nvSpPr>
            <p:spPr bwMode="auto">
              <a:xfrm>
                <a:off x="3683" y="2412"/>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BFFF40"/>
              </a:solidFill>
              <a:ln w="9525">
                <a:noFill/>
                <a:round/>
                <a:headEnd/>
                <a:tailEnd/>
              </a:ln>
            </p:spPr>
            <p:txBody>
              <a:bodyPr/>
              <a:lstStyle/>
              <a:p>
                <a:endParaRPr lang="en-US"/>
              </a:p>
            </p:txBody>
          </p:sp>
          <p:sp>
            <p:nvSpPr>
              <p:cNvPr id="19937" name="Freeform 194"/>
              <p:cNvSpPr>
                <a:spLocks/>
              </p:cNvSpPr>
              <p:nvPr/>
            </p:nvSpPr>
            <p:spPr bwMode="auto">
              <a:xfrm>
                <a:off x="3683" y="2412"/>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38" name="Freeform 195"/>
              <p:cNvSpPr>
                <a:spLocks/>
              </p:cNvSpPr>
              <p:nvPr/>
            </p:nvSpPr>
            <p:spPr bwMode="auto">
              <a:xfrm>
                <a:off x="3594" y="30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9FFF"/>
              </a:solidFill>
              <a:ln w="9525">
                <a:noFill/>
                <a:round/>
                <a:headEnd/>
                <a:tailEnd/>
              </a:ln>
            </p:spPr>
            <p:txBody>
              <a:bodyPr/>
              <a:lstStyle/>
              <a:p>
                <a:endParaRPr lang="en-US"/>
              </a:p>
            </p:txBody>
          </p:sp>
          <p:sp>
            <p:nvSpPr>
              <p:cNvPr id="19939" name="Freeform 196"/>
              <p:cNvSpPr>
                <a:spLocks/>
              </p:cNvSpPr>
              <p:nvPr/>
            </p:nvSpPr>
            <p:spPr bwMode="auto">
              <a:xfrm>
                <a:off x="3594" y="30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40" name="Freeform 197"/>
              <p:cNvSpPr>
                <a:spLocks/>
              </p:cNvSpPr>
              <p:nvPr/>
            </p:nvSpPr>
            <p:spPr bwMode="auto">
              <a:xfrm>
                <a:off x="3671" y="3168"/>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40FF"/>
              </a:solidFill>
              <a:ln w="9525">
                <a:noFill/>
                <a:round/>
                <a:headEnd/>
                <a:tailEnd/>
              </a:ln>
            </p:spPr>
            <p:txBody>
              <a:bodyPr/>
              <a:lstStyle/>
              <a:p>
                <a:endParaRPr lang="en-US"/>
              </a:p>
            </p:txBody>
          </p:sp>
          <p:sp>
            <p:nvSpPr>
              <p:cNvPr id="19941" name="Freeform 198"/>
              <p:cNvSpPr>
                <a:spLocks/>
              </p:cNvSpPr>
              <p:nvPr/>
            </p:nvSpPr>
            <p:spPr bwMode="auto">
              <a:xfrm>
                <a:off x="3671" y="3168"/>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42" name="Freeform 199"/>
              <p:cNvSpPr>
                <a:spLocks/>
              </p:cNvSpPr>
              <p:nvPr/>
            </p:nvSpPr>
            <p:spPr bwMode="auto">
              <a:xfrm>
                <a:off x="3671" y="302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9FFF"/>
              </a:solidFill>
              <a:ln w="9525">
                <a:noFill/>
                <a:round/>
                <a:headEnd/>
                <a:tailEnd/>
              </a:ln>
            </p:spPr>
            <p:txBody>
              <a:bodyPr/>
              <a:lstStyle/>
              <a:p>
                <a:endParaRPr lang="en-US"/>
              </a:p>
            </p:txBody>
          </p:sp>
          <p:sp>
            <p:nvSpPr>
              <p:cNvPr id="19943" name="Freeform 200"/>
              <p:cNvSpPr>
                <a:spLocks/>
              </p:cNvSpPr>
              <p:nvPr/>
            </p:nvSpPr>
            <p:spPr bwMode="auto">
              <a:xfrm>
                <a:off x="3671" y="302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44" name="Oval 201"/>
              <p:cNvSpPr>
                <a:spLocks noChangeArrowheads="1"/>
              </p:cNvSpPr>
              <p:nvPr/>
            </p:nvSpPr>
            <p:spPr bwMode="auto">
              <a:xfrm>
                <a:off x="3749" y="3156"/>
                <a:ext cx="54" cy="54"/>
              </a:xfrm>
              <a:prstGeom prst="ellipse">
                <a:avLst/>
              </a:prstGeom>
              <a:solidFill>
                <a:srgbClr val="FF0000"/>
              </a:solidFill>
              <a:ln w="9525">
                <a:noFill/>
                <a:round/>
                <a:headEnd/>
                <a:tailEnd/>
              </a:ln>
            </p:spPr>
            <p:txBody>
              <a:bodyPr/>
              <a:lstStyle/>
              <a:p>
                <a:endParaRPr lang="en-US"/>
              </a:p>
            </p:txBody>
          </p:sp>
          <p:sp>
            <p:nvSpPr>
              <p:cNvPr id="19945" name="Oval 202"/>
              <p:cNvSpPr>
                <a:spLocks noChangeArrowheads="1"/>
              </p:cNvSpPr>
              <p:nvPr/>
            </p:nvSpPr>
            <p:spPr bwMode="auto">
              <a:xfrm>
                <a:off x="3749" y="3156"/>
                <a:ext cx="54" cy="54"/>
              </a:xfrm>
              <a:prstGeom prst="ellipse">
                <a:avLst/>
              </a:prstGeom>
              <a:noFill/>
              <a:ln w="0">
                <a:solidFill>
                  <a:srgbClr val="FF0000"/>
                </a:solidFill>
                <a:round/>
                <a:headEnd/>
                <a:tailEnd/>
              </a:ln>
            </p:spPr>
            <p:txBody>
              <a:bodyPr/>
              <a:lstStyle/>
              <a:p>
                <a:endParaRPr lang="en-US"/>
              </a:p>
            </p:txBody>
          </p:sp>
          <p:sp>
            <p:nvSpPr>
              <p:cNvPr id="19946" name="Oval 203"/>
              <p:cNvSpPr>
                <a:spLocks noChangeArrowheads="1"/>
              </p:cNvSpPr>
              <p:nvPr/>
            </p:nvSpPr>
            <p:spPr bwMode="auto">
              <a:xfrm>
                <a:off x="3743" y="2604"/>
                <a:ext cx="54" cy="54"/>
              </a:xfrm>
              <a:prstGeom prst="ellipse">
                <a:avLst/>
              </a:prstGeom>
              <a:solidFill>
                <a:srgbClr val="FF0000"/>
              </a:solidFill>
              <a:ln w="9525">
                <a:noFill/>
                <a:round/>
                <a:headEnd/>
                <a:tailEnd/>
              </a:ln>
            </p:spPr>
            <p:txBody>
              <a:bodyPr/>
              <a:lstStyle/>
              <a:p>
                <a:endParaRPr lang="en-US"/>
              </a:p>
            </p:txBody>
          </p:sp>
          <p:sp>
            <p:nvSpPr>
              <p:cNvPr id="19947" name="Oval 204"/>
              <p:cNvSpPr>
                <a:spLocks noChangeArrowheads="1"/>
              </p:cNvSpPr>
              <p:nvPr/>
            </p:nvSpPr>
            <p:spPr bwMode="auto">
              <a:xfrm>
                <a:off x="3743" y="2604"/>
                <a:ext cx="54" cy="54"/>
              </a:xfrm>
              <a:prstGeom prst="ellipse">
                <a:avLst/>
              </a:prstGeom>
              <a:noFill/>
              <a:ln w="0">
                <a:solidFill>
                  <a:srgbClr val="FF0000"/>
                </a:solidFill>
                <a:round/>
                <a:headEnd/>
                <a:tailEnd/>
              </a:ln>
            </p:spPr>
            <p:txBody>
              <a:bodyPr/>
              <a:lstStyle/>
              <a:p>
                <a:endParaRPr lang="en-US"/>
              </a:p>
            </p:txBody>
          </p:sp>
          <p:sp>
            <p:nvSpPr>
              <p:cNvPr id="19948" name="Freeform 205"/>
              <p:cNvSpPr>
                <a:spLocks/>
              </p:cNvSpPr>
              <p:nvPr/>
            </p:nvSpPr>
            <p:spPr bwMode="auto">
              <a:xfrm>
                <a:off x="3654" y="2706"/>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20FFDF"/>
              </a:solidFill>
              <a:ln w="9525">
                <a:noFill/>
                <a:round/>
                <a:headEnd/>
                <a:tailEnd/>
              </a:ln>
            </p:spPr>
            <p:txBody>
              <a:bodyPr/>
              <a:lstStyle/>
              <a:p>
                <a:endParaRPr lang="en-US"/>
              </a:p>
            </p:txBody>
          </p:sp>
          <p:sp>
            <p:nvSpPr>
              <p:cNvPr id="19949" name="Freeform 206"/>
              <p:cNvSpPr>
                <a:spLocks/>
              </p:cNvSpPr>
              <p:nvPr/>
            </p:nvSpPr>
            <p:spPr bwMode="auto">
              <a:xfrm>
                <a:off x="3654" y="2706"/>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0" name="Freeform 207"/>
              <p:cNvSpPr>
                <a:spLocks/>
              </p:cNvSpPr>
              <p:nvPr/>
            </p:nvSpPr>
            <p:spPr bwMode="auto">
              <a:xfrm>
                <a:off x="3642" y="3324"/>
                <a:ext cx="107" cy="162"/>
              </a:xfrm>
              <a:custGeom>
                <a:avLst/>
                <a:gdLst>
                  <a:gd name="T0" fmla="*/ 77 w 107"/>
                  <a:gd name="T1" fmla="*/ 162 h 162"/>
                  <a:gd name="T2" fmla="*/ 0 w 107"/>
                  <a:gd name="T3" fmla="*/ 24 h 162"/>
                  <a:gd name="T4" fmla="*/ 107 w 107"/>
                  <a:gd name="T5" fmla="*/ 0 h 162"/>
                  <a:gd name="T6" fmla="*/ 77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0000FF"/>
              </a:solidFill>
              <a:ln w="9525">
                <a:noFill/>
                <a:round/>
                <a:headEnd/>
                <a:tailEnd/>
              </a:ln>
            </p:spPr>
            <p:txBody>
              <a:bodyPr/>
              <a:lstStyle/>
              <a:p>
                <a:endParaRPr lang="en-US"/>
              </a:p>
            </p:txBody>
          </p:sp>
          <p:sp>
            <p:nvSpPr>
              <p:cNvPr id="19951" name="Freeform 208"/>
              <p:cNvSpPr>
                <a:spLocks/>
              </p:cNvSpPr>
              <p:nvPr/>
            </p:nvSpPr>
            <p:spPr bwMode="auto">
              <a:xfrm>
                <a:off x="3642" y="3324"/>
                <a:ext cx="107" cy="162"/>
              </a:xfrm>
              <a:custGeom>
                <a:avLst/>
                <a:gdLst>
                  <a:gd name="T0" fmla="*/ 96223 w 18"/>
                  <a:gd name="T1" fmla="*/ 209952 h 27"/>
                  <a:gd name="T2" fmla="*/ 0 w 18"/>
                  <a:gd name="T3" fmla="*/ 31104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52" name="Freeform 209"/>
              <p:cNvSpPr>
                <a:spLocks/>
              </p:cNvSpPr>
              <p:nvPr/>
            </p:nvSpPr>
            <p:spPr bwMode="auto">
              <a:xfrm>
                <a:off x="3564" y="3048"/>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AFFF"/>
              </a:solidFill>
              <a:ln w="9525">
                <a:noFill/>
                <a:round/>
                <a:headEnd/>
                <a:tailEnd/>
              </a:ln>
            </p:spPr>
            <p:txBody>
              <a:bodyPr/>
              <a:lstStyle/>
              <a:p>
                <a:endParaRPr lang="en-US"/>
              </a:p>
            </p:txBody>
          </p:sp>
          <p:sp>
            <p:nvSpPr>
              <p:cNvPr id="19953" name="Freeform 210"/>
              <p:cNvSpPr>
                <a:spLocks/>
              </p:cNvSpPr>
              <p:nvPr/>
            </p:nvSpPr>
            <p:spPr bwMode="auto">
              <a:xfrm>
                <a:off x="3564" y="3048"/>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54" name="Freeform 211"/>
              <p:cNvSpPr>
                <a:spLocks/>
              </p:cNvSpPr>
              <p:nvPr/>
            </p:nvSpPr>
            <p:spPr bwMode="auto">
              <a:xfrm>
                <a:off x="3642" y="3186"/>
                <a:ext cx="107" cy="162"/>
              </a:xfrm>
              <a:custGeom>
                <a:avLst/>
                <a:gdLst>
                  <a:gd name="T0" fmla="*/ 0 w 107"/>
                  <a:gd name="T1" fmla="*/ 162 h 162"/>
                  <a:gd name="T2" fmla="*/ 107 w 107"/>
                  <a:gd name="T3" fmla="*/ 138 h 162"/>
                  <a:gd name="T4" fmla="*/ 29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29" y="0"/>
                    </a:lnTo>
                    <a:lnTo>
                      <a:pt x="0" y="162"/>
                    </a:lnTo>
                    <a:close/>
                  </a:path>
                </a:pathLst>
              </a:custGeom>
              <a:solidFill>
                <a:srgbClr val="0050FF"/>
              </a:solidFill>
              <a:ln w="9525">
                <a:noFill/>
                <a:round/>
                <a:headEnd/>
                <a:tailEnd/>
              </a:ln>
            </p:spPr>
            <p:txBody>
              <a:bodyPr/>
              <a:lstStyle/>
              <a:p>
                <a:endParaRPr lang="en-US"/>
              </a:p>
            </p:txBody>
          </p:sp>
          <p:sp>
            <p:nvSpPr>
              <p:cNvPr id="19955" name="Freeform 212"/>
              <p:cNvSpPr>
                <a:spLocks/>
              </p:cNvSpPr>
              <p:nvPr/>
            </p:nvSpPr>
            <p:spPr bwMode="auto">
              <a:xfrm>
                <a:off x="3642" y="31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56" name="Freeform 213"/>
              <p:cNvSpPr>
                <a:spLocks/>
              </p:cNvSpPr>
              <p:nvPr/>
            </p:nvSpPr>
            <p:spPr bwMode="auto">
              <a:xfrm>
                <a:off x="3624" y="2868"/>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DFFF"/>
              </a:solidFill>
              <a:ln w="9525">
                <a:noFill/>
                <a:round/>
                <a:headEnd/>
                <a:tailEnd/>
              </a:ln>
            </p:spPr>
            <p:txBody>
              <a:bodyPr/>
              <a:lstStyle/>
              <a:p>
                <a:endParaRPr lang="en-US"/>
              </a:p>
            </p:txBody>
          </p:sp>
          <p:sp>
            <p:nvSpPr>
              <p:cNvPr id="19957" name="Freeform 214"/>
              <p:cNvSpPr>
                <a:spLocks/>
              </p:cNvSpPr>
              <p:nvPr/>
            </p:nvSpPr>
            <p:spPr bwMode="auto">
              <a:xfrm>
                <a:off x="3624" y="2868"/>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58" name="Freeform 215"/>
              <p:cNvSpPr>
                <a:spLocks/>
              </p:cNvSpPr>
              <p:nvPr/>
            </p:nvSpPr>
            <p:spPr bwMode="auto">
              <a:xfrm>
                <a:off x="3624" y="27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959" name="Freeform 216"/>
              <p:cNvSpPr>
                <a:spLocks/>
              </p:cNvSpPr>
              <p:nvPr/>
            </p:nvSpPr>
            <p:spPr bwMode="auto">
              <a:xfrm>
                <a:off x="3624" y="27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0" name="Oval 217"/>
              <p:cNvSpPr>
                <a:spLocks noChangeArrowheads="1"/>
              </p:cNvSpPr>
              <p:nvPr/>
            </p:nvSpPr>
            <p:spPr bwMode="auto">
              <a:xfrm>
                <a:off x="3606" y="3402"/>
                <a:ext cx="54" cy="54"/>
              </a:xfrm>
              <a:prstGeom prst="ellipse">
                <a:avLst/>
              </a:prstGeom>
              <a:solidFill>
                <a:srgbClr val="FF0000"/>
              </a:solidFill>
              <a:ln w="9525">
                <a:noFill/>
                <a:round/>
                <a:headEnd/>
                <a:tailEnd/>
              </a:ln>
            </p:spPr>
            <p:txBody>
              <a:bodyPr/>
              <a:lstStyle/>
              <a:p>
                <a:endParaRPr lang="en-US"/>
              </a:p>
            </p:txBody>
          </p:sp>
          <p:sp>
            <p:nvSpPr>
              <p:cNvPr id="19961" name="Oval 218"/>
              <p:cNvSpPr>
                <a:spLocks noChangeArrowheads="1"/>
              </p:cNvSpPr>
              <p:nvPr/>
            </p:nvSpPr>
            <p:spPr bwMode="auto">
              <a:xfrm>
                <a:off x="3606" y="3402"/>
                <a:ext cx="54" cy="54"/>
              </a:xfrm>
              <a:prstGeom prst="ellipse">
                <a:avLst/>
              </a:prstGeom>
              <a:noFill/>
              <a:ln w="0">
                <a:solidFill>
                  <a:srgbClr val="FF0000"/>
                </a:solidFill>
                <a:round/>
                <a:headEnd/>
                <a:tailEnd/>
              </a:ln>
            </p:spPr>
            <p:txBody>
              <a:bodyPr/>
              <a:lstStyle/>
              <a:p>
                <a:endParaRPr lang="en-US"/>
              </a:p>
            </p:txBody>
          </p:sp>
          <p:sp>
            <p:nvSpPr>
              <p:cNvPr id="19962" name="Freeform 219"/>
              <p:cNvSpPr>
                <a:spLocks/>
              </p:cNvSpPr>
              <p:nvPr/>
            </p:nvSpPr>
            <p:spPr bwMode="auto">
              <a:xfrm>
                <a:off x="3612" y="3348"/>
                <a:ext cx="107" cy="155"/>
              </a:xfrm>
              <a:custGeom>
                <a:avLst/>
                <a:gdLst>
                  <a:gd name="T0" fmla="*/ 0 w 107"/>
                  <a:gd name="T1" fmla="*/ 155 h 155"/>
                  <a:gd name="T2" fmla="*/ 107 w 107"/>
                  <a:gd name="T3" fmla="*/ 138 h 155"/>
                  <a:gd name="T4" fmla="*/ 30 w 107"/>
                  <a:gd name="T5" fmla="*/ 0 h 155"/>
                  <a:gd name="T6" fmla="*/ 0 w 107"/>
                  <a:gd name="T7" fmla="*/ 155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0" y="155"/>
                    </a:moveTo>
                    <a:lnTo>
                      <a:pt x="107" y="138"/>
                    </a:lnTo>
                    <a:lnTo>
                      <a:pt x="30" y="0"/>
                    </a:lnTo>
                    <a:lnTo>
                      <a:pt x="0" y="155"/>
                    </a:lnTo>
                    <a:close/>
                  </a:path>
                </a:pathLst>
              </a:custGeom>
              <a:solidFill>
                <a:srgbClr val="0010FF"/>
              </a:solidFill>
              <a:ln w="9525">
                <a:noFill/>
                <a:round/>
                <a:headEnd/>
                <a:tailEnd/>
              </a:ln>
            </p:spPr>
            <p:txBody>
              <a:bodyPr/>
              <a:lstStyle/>
              <a:p>
                <a:endParaRPr lang="en-US"/>
              </a:p>
            </p:txBody>
          </p:sp>
          <p:sp>
            <p:nvSpPr>
              <p:cNvPr id="19963" name="Freeform 220"/>
              <p:cNvSpPr>
                <a:spLocks/>
              </p:cNvSpPr>
              <p:nvPr/>
            </p:nvSpPr>
            <p:spPr bwMode="auto">
              <a:xfrm>
                <a:off x="3612" y="3348"/>
                <a:ext cx="107" cy="155"/>
              </a:xfrm>
              <a:custGeom>
                <a:avLst/>
                <a:gdLst>
                  <a:gd name="T0" fmla="*/ 0 w 18"/>
                  <a:gd name="T1" fmla="*/ 195753 h 26"/>
                  <a:gd name="T2" fmla="*/ 133607 w 18"/>
                  <a:gd name="T3" fmla="*/ 173117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64" name="Freeform 221"/>
              <p:cNvSpPr>
                <a:spLocks/>
              </p:cNvSpPr>
              <p:nvPr/>
            </p:nvSpPr>
            <p:spPr bwMode="auto">
              <a:xfrm>
                <a:off x="3606" y="2412"/>
                <a:ext cx="107" cy="156"/>
              </a:xfrm>
              <a:custGeom>
                <a:avLst/>
                <a:gdLst>
                  <a:gd name="T0" fmla="*/ 77 w 107"/>
                  <a:gd name="T1" fmla="*/ 156 h 156"/>
                  <a:gd name="T2" fmla="*/ 0 w 107"/>
                  <a:gd name="T3" fmla="*/ 18 h 156"/>
                  <a:gd name="T4" fmla="*/ 107 w 107"/>
                  <a:gd name="T5" fmla="*/ 0 h 156"/>
                  <a:gd name="T6" fmla="*/ 77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BFFF40"/>
              </a:solidFill>
              <a:ln w="9525">
                <a:noFill/>
                <a:round/>
                <a:headEnd/>
                <a:tailEnd/>
              </a:ln>
            </p:spPr>
            <p:txBody>
              <a:bodyPr/>
              <a:lstStyle/>
              <a:p>
                <a:endParaRPr lang="en-US"/>
              </a:p>
            </p:txBody>
          </p:sp>
          <p:sp>
            <p:nvSpPr>
              <p:cNvPr id="19965" name="Freeform 222"/>
              <p:cNvSpPr>
                <a:spLocks/>
              </p:cNvSpPr>
              <p:nvPr/>
            </p:nvSpPr>
            <p:spPr bwMode="auto">
              <a:xfrm>
                <a:off x="3606" y="2412"/>
                <a:ext cx="107" cy="156"/>
              </a:xfrm>
              <a:custGeom>
                <a:avLst/>
                <a:gdLst>
                  <a:gd name="T0" fmla="*/ 96223 w 18"/>
                  <a:gd name="T1" fmla="*/ 202176 h 26"/>
                  <a:gd name="T2" fmla="*/ 0 w 18"/>
                  <a:gd name="T3" fmla="*/ 23328 h 26"/>
                  <a:gd name="T4" fmla="*/ 13360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66" name="Oval 223"/>
              <p:cNvSpPr>
                <a:spLocks noChangeArrowheads="1"/>
              </p:cNvSpPr>
              <p:nvPr/>
            </p:nvSpPr>
            <p:spPr bwMode="auto">
              <a:xfrm>
                <a:off x="3534" y="2256"/>
                <a:ext cx="54" cy="54"/>
              </a:xfrm>
              <a:prstGeom prst="ellipse">
                <a:avLst/>
              </a:prstGeom>
              <a:solidFill>
                <a:srgbClr val="FF0000"/>
              </a:solidFill>
              <a:ln w="9525">
                <a:noFill/>
                <a:round/>
                <a:headEnd/>
                <a:tailEnd/>
              </a:ln>
            </p:spPr>
            <p:txBody>
              <a:bodyPr/>
              <a:lstStyle/>
              <a:p>
                <a:endParaRPr lang="en-US"/>
              </a:p>
            </p:txBody>
          </p:sp>
          <p:sp>
            <p:nvSpPr>
              <p:cNvPr id="19967" name="Oval 224"/>
              <p:cNvSpPr>
                <a:spLocks noChangeArrowheads="1"/>
              </p:cNvSpPr>
              <p:nvPr/>
            </p:nvSpPr>
            <p:spPr bwMode="auto">
              <a:xfrm>
                <a:off x="3534" y="2256"/>
                <a:ext cx="54" cy="54"/>
              </a:xfrm>
              <a:prstGeom prst="ellipse">
                <a:avLst/>
              </a:prstGeom>
              <a:noFill/>
              <a:ln w="0">
                <a:solidFill>
                  <a:srgbClr val="FF0000"/>
                </a:solidFill>
                <a:round/>
                <a:headEnd/>
                <a:tailEnd/>
              </a:ln>
            </p:spPr>
            <p:txBody>
              <a:bodyPr/>
              <a:lstStyle/>
              <a:p>
                <a:endParaRPr lang="en-US"/>
              </a:p>
            </p:txBody>
          </p:sp>
          <p:sp>
            <p:nvSpPr>
              <p:cNvPr id="19968" name="Freeform 225"/>
              <p:cNvSpPr>
                <a:spLocks/>
              </p:cNvSpPr>
              <p:nvPr/>
            </p:nvSpPr>
            <p:spPr bwMode="auto">
              <a:xfrm>
                <a:off x="3528" y="2131"/>
                <a:ext cx="108" cy="155"/>
              </a:xfrm>
              <a:custGeom>
                <a:avLst/>
                <a:gdLst>
                  <a:gd name="T0" fmla="*/ 0 w 108"/>
                  <a:gd name="T1" fmla="*/ 155 h 155"/>
                  <a:gd name="T2" fmla="*/ 108 w 108"/>
                  <a:gd name="T3" fmla="*/ 137 h 155"/>
                  <a:gd name="T4" fmla="*/ 30 w 108"/>
                  <a:gd name="T5" fmla="*/ 0 h 155"/>
                  <a:gd name="T6" fmla="*/ 0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8F00"/>
              </a:solidFill>
              <a:ln w="9525">
                <a:noFill/>
                <a:round/>
                <a:headEnd/>
                <a:tailEnd/>
              </a:ln>
            </p:spPr>
            <p:txBody>
              <a:bodyPr/>
              <a:lstStyle/>
              <a:p>
                <a:endParaRPr lang="en-US"/>
              </a:p>
            </p:txBody>
          </p:sp>
          <p:sp>
            <p:nvSpPr>
              <p:cNvPr id="19969" name="Freeform 226"/>
              <p:cNvSpPr>
                <a:spLocks/>
              </p:cNvSpPr>
              <p:nvPr/>
            </p:nvSpPr>
            <p:spPr bwMode="auto">
              <a:xfrm>
                <a:off x="3528" y="2131"/>
                <a:ext cx="108" cy="155"/>
              </a:xfrm>
              <a:custGeom>
                <a:avLst/>
                <a:gdLst>
                  <a:gd name="T0" fmla="*/ 0 w 18"/>
                  <a:gd name="T1" fmla="*/ 195753 h 26"/>
                  <a:gd name="T2" fmla="*/ 139968 w 18"/>
                  <a:gd name="T3" fmla="*/ 173117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0" name="Freeform 227"/>
              <p:cNvSpPr>
                <a:spLocks/>
              </p:cNvSpPr>
              <p:nvPr/>
            </p:nvSpPr>
            <p:spPr bwMode="auto">
              <a:xfrm>
                <a:off x="3606" y="2268"/>
                <a:ext cx="107" cy="162"/>
              </a:xfrm>
              <a:custGeom>
                <a:avLst/>
                <a:gdLst>
                  <a:gd name="T0" fmla="*/ 0 w 107"/>
                  <a:gd name="T1" fmla="*/ 162 h 162"/>
                  <a:gd name="T2" fmla="*/ 107 w 107"/>
                  <a:gd name="T3" fmla="*/ 144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DF00"/>
              </a:solidFill>
              <a:ln w="9525">
                <a:noFill/>
                <a:round/>
                <a:headEnd/>
                <a:tailEnd/>
              </a:ln>
            </p:spPr>
            <p:txBody>
              <a:bodyPr/>
              <a:lstStyle/>
              <a:p>
                <a:endParaRPr lang="en-US"/>
              </a:p>
            </p:txBody>
          </p:sp>
          <p:sp>
            <p:nvSpPr>
              <p:cNvPr id="19971" name="Freeform 228"/>
              <p:cNvSpPr>
                <a:spLocks/>
              </p:cNvSpPr>
              <p:nvPr/>
            </p:nvSpPr>
            <p:spPr bwMode="auto">
              <a:xfrm>
                <a:off x="3606" y="2268"/>
                <a:ext cx="107" cy="162"/>
              </a:xfrm>
              <a:custGeom>
                <a:avLst/>
                <a:gdLst>
                  <a:gd name="T0" fmla="*/ 0 w 18"/>
                  <a:gd name="T1" fmla="*/ 209952 h 27"/>
                  <a:gd name="T2" fmla="*/ 133607 w 18"/>
                  <a:gd name="T3" fmla="*/ 186624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72" name="Freeform 229"/>
              <p:cNvSpPr>
                <a:spLocks/>
              </p:cNvSpPr>
              <p:nvPr/>
            </p:nvSpPr>
            <p:spPr bwMode="auto">
              <a:xfrm>
                <a:off x="3594" y="2886"/>
                <a:ext cx="107" cy="162"/>
              </a:xfrm>
              <a:custGeom>
                <a:avLst/>
                <a:gdLst>
                  <a:gd name="T0" fmla="*/ 0 w 107"/>
                  <a:gd name="T1" fmla="*/ 162 h 162"/>
                  <a:gd name="T2" fmla="*/ 107 w 107"/>
                  <a:gd name="T3" fmla="*/ 138 h 162"/>
                  <a:gd name="T4" fmla="*/ 30 w 107"/>
                  <a:gd name="T5" fmla="*/ 0 h 162"/>
                  <a:gd name="T6" fmla="*/ 0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00EFFF"/>
              </a:solidFill>
              <a:ln w="9525">
                <a:noFill/>
                <a:round/>
                <a:headEnd/>
                <a:tailEnd/>
              </a:ln>
            </p:spPr>
            <p:txBody>
              <a:bodyPr/>
              <a:lstStyle/>
              <a:p>
                <a:endParaRPr lang="en-US"/>
              </a:p>
            </p:txBody>
          </p:sp>
          <p:sp>
            <p:nvSpPr>
              <p:cNvPr id="19973" name="Freeform 230"/>
              <p:cNvSpPr>
                <a:spLocks/>
              </p:cNvSpPr>
              <p:nvPr/>
            </p:nvSpPr>
            <p:spPr bwMode="auto">
              <a:xfrm>
                <a:off x="3594" y="2886"/>
                <a:ext cx="107" cy="162"/>
              </a:xfrm>
              <a:custGeom>
                <a:avLst/>
                <a:gdLst>
                  <a:gd name="T0" fmla="*/ 0 w 18"/>
                  <a:gd name="T1" fmla="*/ 209952 h 27"/>
                  <a:gd name="T2" fmla="*/ 133607 w 18"/>
                  <a:gd name="T3" fmla="*/ 178848 h 27"/>
                  <a:gd name="T4" fmla="*/ 37385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974" name="Freeform 231"/>
              <p:cNvSpPr>
                <a:spLocks/>
              </p:cNvSpPr>
              <p:nvPr/>
            </p:nvSpPr>
            <p:spPr bwMode="auto">
              <a:xfrm>
                <a:off x="3576" y="2568"/>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80FF80"/>
              </a:solidFill>
              <a:ln w="9525">
                <a:noFill/>
                <a:round/>
                <a:headEnd/>
                <a:tailEnd/>
              </a:ln>
            </p:spPr>
            <p:txBody>
              <a:bodyPr/>
              <a:lstStyle/>
              <a:p>
                <a:endParaRPr lang="en-US"/>
              </a:p>
            </p:txBody>
          </p:sp>
          <p:sp>
            <p:nvSpPr>
              <p:cNvPr id="19975" name="Freeform 232"/>
              <p:cNvSpPr>
                <a:spLocks/>
              </p:cNvSpPr>
              <p:nvPr/>
            </p:nvSpPr>
            <p:spPr bwMode="auto">
              <a:xfrm>
                <a:off x="3576" y="2568"/>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76" name="Freeform 233"/>
              <p:cNvSpPr>
                <a:spLocks/>
              </p:cNvSpPr>
              <p:nvPr/>
            </p:nvSpPr>
            <p:spPr bwMode="auto">
              <a:xfrm>
                <a:off x="3576" y="2430"/>
                <a:ext cx="107" cy="156"/>
              </a:xfrm>
              <a:custGeom>
                <a:avLst/>
                <a:gdLst>
                  <a:gd name="T0" fmla="*/ 0 w 107"/>
                  <a:gd name="T1" fmla="*/ 156 h 156"/>
                  <a:gd name="T2" fmla="*/ 107 w 107"/>
                  <a:gd name="T3" fmla="*/ 138 h 156"/>
                  <a:gd name="T4" fmla="*/ 30 w 107"/>
                  <a:gd name="T5" fmla="*/ 0 h 156"/>
                  <a:gd name="T6" fmla="*/ 0 w 107"/>
                  <a:gd name="T7" fmla="*/ 156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FF30"/>
              </a:solidFill>
              <a:ln w="9525">
                <a:noFill/>
                <a:round/>
                <a:headEnd/>
                <a:tailEnd/>
              </a:ln>
            </p:spPr>
            <p:txBody>
              <a:bodyPr/>
              <a:lstStyle/>
              <a:p>
                <a:endParaRPr lang="en-US"/>
              </a:p>
            </p:txBody>
          </p:sp>
          <p:sp>
            <p:nvSpPr>
              <p:cNvPr id="19977" name="Freeform 234"/>
              <p:cNvSpPr>
                <a:spLocks/>
              </p:cNvSpPr>
              <p:nvPr/>
            </p:nvSpPr>
            <p:spPr bwMode="auto">
              <a:xfrm>
                <a:off x="3576" y="2430"/>
                <a:ext cx="107" cy="156"/>
              </a:xfrm>
              <a:custGeom>
                <a:avLst/>
                <a:gdLst>
                  <a:gd name="T0" fmla="*/ 0 w 18"/>
                  <a:gd name="T1" fmla="*/ 202176 h 26"/>
                  <a:gd name="T2" fmla="*/ 133607 w 18"/>
                  <a:gd name="T3" fmla="*/ 178848 h 26"/>
                  <a:gd name="T4" fmla="*/ 37385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978" name="Freeform 235"/>
              <p:cNvSpPr>
                <a:spLocks/>
              </p:cNvSpPr>
              <p:nvPr/>
            </p:nvSpPr>
            <p:spPr bwMode="auto">
              <a:xfrm>
                <a:off x="3564" y="3186"/>
                <a:ext cx="107" cy="162"/>
              </a:xfrm>
              <a:custGeom>
                <a:avLst/>
                <a:gdLst>
                  <a:gd name="T0" fmla="*/ 78 w 107"/>
                  <a:gd name="T1" fmla="*/ 162 h 162"/>
                  <a:gd name="T2" fmla="*/ 0 w 107"/>
                  <a:gd name="T3" fmla="*/ 18 h 162"/>
                  <a:gd name="T4" fmla="*/ 107 w 107"/>
                  <a:gd name="T5" fmla="*/ 0 h 162"/>
                  <a:gd name="T6" fmla="*/ 78 w 107"/>
                  <a:gd name="T7" fmla="*/ 162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50FF"/>
              </a:solidFill>
              <a:ln w="9525">
                <a:noFill/>
                <a:round/>
                <a:headEnd/>
                <a:tailEnd/>
              </a:ln>
            </p:spPr>
            <p:txBody>
              <a:bodyPr/>
              <a:lstStyle/>
              <a:p>
                <a:endParaRPr lang="en-US"/>
              </a:p>
            </p:txBody>
          </p:sp>
          <p:sp>
            <p:nvSpPr>
              <p:cNvPr id="19979" name="Freeform 236"/>
              <p:cNvSpPr>
                <a:spLocks/>
              </p:cNvSpPr>
              <p:nvPr/>
            </p:nvSpPr>
            <p:spPr bwMode="auto">
              <a:xfrm>
                <a:off x="3564" y="3186"/>
                <a:ext cx="107" cy="162"/>
              </a:xfrm>
              <a:custGeom>
                <a:avLst/>
                <a:gdLst>
                  <a:gd name="T0" fmla="*/ 96223 w 18"/>
                  <a:gd name="T1" fmla="*/ 209952 h 27"/>
                  <a:gd name="T2" fmla="*/ 0 w 18"/>
                  <a:gd name="T3" fmla="*/ 23328 h 27"/>
                  <a:gd name="T4" fmla="*/ 13360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80" name="Oval 237"/>
              <p:cNvSpPr>
                <a:spLocks noChangeArrowheads="1"/>
              </p:cNvSpPr>
              <p:nvPr/>
            </p:nvSpPr>
            <p:spPr bwMode="auto">
              <a:xfrm>
                <a:off x="3636" y="3024"/>
                <a:ext cx="53" cy="54"/>
              </a:xfrm>
              <a:prstGeom prst="ellipse">
                <a:avLst/>
              </a:prstGeom>
              <a:solidFill>
                <a:srgbClr val="FF0000"/>
              </a:solidFill>
              <a:ln w="9525">
                <a:noFill/>
                <a:round/>
                <a:headEnd/>
                <a:tailEnd/>
              </a:ln>
            </p:spPr>
            <p:txBody>
              <a:bodyPr/>
              <a:lstStyle/>
              <a:p>
                <a:endParaRPr lang="en-US"/>
              </a:p>
            </p:txBody>
          </p:sp>
          <p:sp>
            <p:nvSpPr>
              <p:cNvPr id="19981" name="Oval 238"/>
              <p:cNvSpPr>
                <a:spLocks noChangeArrowheads="1"/>
              </p:cNvSpPr>
              <p:nvPr/>
            </p:nvSpPr>
            <p:spPr bwMode="auto">
              <a:xfrm>
                <a:off x="3636" y="3024"/>
                <a:ext cx="53" cy="54"/>
              </a:xfrm>
              <a:prstGeom prst="ellipse">
                <a:avLst/>
              </a:prstGeom>
              <a:noFill/>
              <a:ln w="0">
                <a:solidFill>
                  <a:srgbClr val="FF0000"/>
                </a:solidFill>
                <a:round/>
                <a:headEnd/>
                <a:tailEnd/>
              </a:ln>
            </p:spPr>
            <p:txBody>
              <a:bodyPr/>
              <a:lstStyle/>
              <a:p>
                <a:endParaRPr lang="en-US"/>
              </a:p>
            </p:txBody>
          </p:sp>
          <p:sp>
            <p:nvSpPr>
              <p:cNvPr id="19982" name="Oval 239"/>
              <p:cNvSpPr>
                <a:spLocks noChangeArrowheads="1"/>
              </p:cNvSpPr>
              <p:nvPr/>
            </p:nvSpPr>
            <p:spPr bwMode="auto">
              <a:xfrm>
                <a:off x="3630" y="3156"/>
                <a:ext cx="53" cy="54"/>
              </a:xfrm>
              <a:prstGeom prst="ellipse">
                <a:avLst/>
              </a:prstGeom>
              <a:solidFill>
                <a:srgbClr val="FF0000"/>
              </a:solidFill>
              <a:ln w="9525">
                <a:noFill/>
                <a:round/>
                <a:headEnd/>
                <a:tailEnd/>
              </a:ln>
            </p:spPr>
            <p:txBody>
              <a:bodyPr/>
              <a:lstStyle/>
              <a:p>
                <a:endParaRPr lang="en-US"/>
              </a:p>
            </p:txBody>
          </p:sp>
          <p:sp>
            <p:nvSpPr>
              <p:cNvPr id="19983" name="Oval 240"/>
              <p:cNvSpPr>
                <a:spLocks noChangeArrowheads="1"/>
              </p:cNvSpPr>
              <p:nvPr/>
            </p:nvSpPr>
            <p:spPr bwMode="auto">
              <a:xfrm>
                <a:off x="3630" y="3156"/>
                <a:ext cx="53" cy="54"/>
              </a:xfrm>
              <a:prstGeom prst="ellipse">
                <a:avLst/>
              </a:prstGeom>
              <a:noFill/>
              <a:ln w="0">
                <a:solidFill>
                  <a:srgbClr val="FF0000"/>
                </a:solidFill>
                <a:round/>
                <a:headEnd/>
                <a:tailEnd/>
              </a:ln>
            </p:spPr>
            <p:txBody>
              <a:bodyPr/>
              <a:lstStyle/>
              <a:p>
                <a:endParaRPr lang="en-US"/>
              </a:p>
            </p:txBody>
          </p:sp>
          <p:sp>
            <p:nvSpPr>
              <p:cNvPr id="19984" name="Freeform 241"/>
              <p:cNvSpPr>
                <a:spLocks/>
              </p:cNvSpPr>
              <p:nvPr/>
            </p:nvSpPr>
            <p:spPr bwMode="auto">
              <a:xfrm>
                <a:off x="3546" y="2586"/>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8FFF70"/>
              </a:solidFill>
              <a:ln w="9525">
                <a:noFill/>
                <a:round/>
                <a:headEnd/>
                <a:tailEnd/>
              </a:ln>
            </p:spPr>
            <p:txBody>
              <a:bodyPr/>
              <a:lstStyle/>
              <a:p>
                <a:endParaRPr lang="en-US"/>
              </a:p>
            </p:txBody>
          </p:sp>
          <p:sp>
            <p:nvSpPr>
              <p:cNvPr id="19985" name="Freeform 242"/>
              <p:cNvSpPr>
                <a:spLocks/>
              </p:cNvSpPr>
              <p:nvPr/>
            </p:nvSpPr>
            <p:spPr bwMode="auto">
              <a:xfrm>
                <a:off x="3546" y="2586"/>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86" name="Freeform 243"/>
              <p:cNvSpPr>
                <a:spLocks/>
              </p:cNvSpPr>
              <p:nvPr/>
            </p:nvSpPr>
            <p:spPr bwMode="auto">
              <a:xfrm>
                <a:off x="3546" y="2730"/>
                <a:ext cx="108" cy="156"/>
              </a:xfrm>
              <a:custGeom>
                <a:avLst/>
                <a:gdLst>
                  <a:gd name="T0" fmla="*/ 78 w 108"/>
                  <a:gd name="T1" fmla="*/ 156 h 156"/>
                  <a:gd name="T2" fmla="*/ 0 w 108"/>
                  <a:gd name="T3" fmla="*/ 18 h 156"/>
                  <a:gd name="T4" fmla="*/ 108 w 108"/>
                  <a:gd name="T5" fmla="*/ 0 h 156"/>
                  <a:gd name="T6" fmla="*/ 78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987" name="Freeform 244"/>
              <p:cNvSpPr>
                <a:spLocks/>
              </p:cNvSpPr>
              <p:nvPr/>
            </p:nvSpPr>
            <p:spPr bwMode="auto">
              <a:xfrm>
                <a:off x="3546" y="2730"/>
                <a:ext cx="108" cy="156"/>
              </a:xfrm>
              <a:custGeom>
                <a:avLst/>
                <a:gdLst>
                  <a:gd name="T0" fmla="*/ 101088 w 18"/>
                  <a:gd name="T1" fmla="*/ 202176 h 26"/>
                  <a:gd name="T2" fmla="*/ 0 w 18"/>
                  <a:gd name="T3" fmla="*/ 23328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88" name="Freeform 245"/>
              <p:cNvSpPr>
                <a:spLocks/>
              </p:cNvSpPr>
              <p:nvPr/>
            </p:nvSpPr>
            <p:spPr bwMode="auto">
              <a:xfrm>
                <a:off x="3456" y="3204"/>
                <a:ext cx="108" cy="162"/>
              </a:xfrm>
              <a:custGeom>
                <a:avLst/>
                <a:gdLst>
                  <a:gd name="T0" fmla="*/ 78 w 108"/>
                  <a:gd name="T1" fmla="*/ 162 h 162"/>
                  <a:gd name="T2" fmla="*/ 0 w 108"/>
                  <a:gd name="T3" fmla="*/ 24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70FF"/>
              </a:solidFill>
              <a:ln w="9525">
                <a:noFill/>
                <a:round/>
                <a:headEnd/>
                <a:tailEnd/>
              </a:ln>
            </p:spPr>
            <p:txBody>
              <a:bodyPr/>
              <a:lstStyle/>
              <a:p>
                <a:endParaRPr lang="en-US"/>
              </a:p>
            </p:txBody>
          </p:sp>
          <p:sp>
            <p:nvSpPr>
              <p:cNvPr id="19989" name="Freeform 246"/>
              <p:cNvSpPr>
                <a:spLocks/>
              </p:cNvSpPr>
              <p:nvPr/>
            </p:nvSpPr>
            <p:spPr bwMode="auto">
              <a:xfrm>
                <a:off x="3456" y="3204"/>
                <a:ext cx="108" cy="162"/>
              </a:xfrm>
              <a:custGeom>
                <a:avLst/>
                <a:gdLst>
                  <a:gd name="T0" fmla="*/ 101088 w 18"/>
                  <a:gd name="T1" fmla="*/ 209952 h 27"/>
                  <a:gd name="T2" fmla="*/ 0 w 18"/>
                  <a:gd name="T3" fmla="*/ 31104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990" name="Freeform 247"/>
              <p:cNvSpPr>
                <a:spLocks/>
              </p:cNvSpPr>
              <p:nvPr/>
            </p:nvSpPr>
            <p:spPr bwMode="auto">
              <a:xfrm>
                <a:off x="3534" y="3348"/>
                <a:ext cx="108" cy="155"/>
              </a:xfrm>
              <a:custGeom>
                <a:avLst/>
                <a:gdLst>
                  <a:gd name="T0" fmla="*/ 78 w 108"/>
                  <a:gd name="T1" fmla="*/ 155 h 155"/>
                  <a:gd name="T2" fmla="*/ 0 w 108"/>
                  <a:gd name="T3" fmla="*/ 18 h 155"/>
                  <a:gd name="T4" fmla="*/ 108 w 108"/>
                  <a:gd name="T5" fmla="*/ 0 h 155"/>
                  <a:gd name="T6" fmla="*/ 78 w 108"/>
                  <a:gd name="T7" fmla="*/ 155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10FF"/>
              </a:solidFill>
              <a:ln w="9525">
                <a:noFill/>
                <a:round/>
                <a:headEnd/>
                <a:tailEnd/>
              </a:ln>
            </p:spPr>
            <p:txBody>
              <a:bodyPr/>
              <a:lstStyle/>
              <a:p>
                <a:endParaRPr lang="en-US"/>
              </a:p>
            </p:txBody>
          </p:sp>
          <p:sp>
            <p:nvSpPr>
              <p:cNvPr id="19991" name="Freeform 248"/>
              <p:cNvSpPr>
                <a:spLocks/>
              </p:cNvSpPr>
              <p:nvPr/>
            </p:nvSpPr>
            <p:spPr bwMode="auto">
              <a:xfrm>
                <a:off x="3534" y="3348"/>
                <a:ext cx="108" cy="155"/>
              </a:xfrm>
              <a:custGeom>
                <a:avLst/>
                <a:gdLst>
                  <a:gd name="T0" fmla="*/ 101088 w 18"/>
                  <a:gd name="T1" fmla="*/ 195753 h 26"/>
                  <a:gd name="T2" fmla="*/ 0 w 18"/>
                  <a:gd name="T3" fmla="*/ 22672 h 26"/>
                  <a:gd name="T4" fmla="*/ 139968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992" name="Freeform 249"/>
              <p:cNvSpPr>
                <a:spLocks/>
              </p:cNvSpPr>
              <p:nvPr/>
            </p:nvSpPr>
            <p:spPr bwMode="auto">
              <a:xfrm>
                <a:off x="3534" y="3204"/>
                <a:ext cx="108" cy="162"/>
              </a:xfrm>
              <a:custGeom>
                <a:avLst/>
                <a:gdLst>
                  <a:gd name="T0" fmla="*/ 0 w 108"/>
                  <a:gd name="T1" fmla="*/ 162 h 162"/>
                  <a:gd name="T2" fmla="*/ 108 w 108"/>
                  <a:gd name="T3" fmla="*/ 144 h 162"/>
                  <a:gd name="T4" fmla="*/ 30 w 108"/>
                  <a:gd name="T5" fmla="*/ 0 h 162"/>
                  <a:gd name="T6" fmla="*/ 0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70FF"/>
              </a:solidFill>
              <a:ln w="9525">
                <a:noFill/>
                <a:round/>
                <a:headEnd/>
                <a:tailEnd/>
              </a:ln>
            </p:spPr>
            <p:txBody>
              <a:bodyPr/>
              <a:lstStyle/>
              <a:p>
                <a:endParaRPr lang="en-US"/>
              </a:p>
            </p:txBody>
          </p:sp>
          <p:sp>
            <p:nvSpPr>
              <p:cNvPr id="19993" name="Freeform 250"/>
              <p:cNvSpPr>
                <a:spLocks/>
              </p:cNvSpPr>
              <p:nvPr/>
            </p:nvSpPr>
            <p:spPr bwMode="auto">
              <a:xfrm>
                <a:off x="3534" y="3204"/>
                <a:ext cx="108" cy="162"/>
              </a:xfrm>
              <a:custGeom>
                <a:avLst/>
                <a:gdLst>
                  <a:gd name="T0" fmla="*/ 0 w 18"/>
                  <a:gd name="T1" fmla="*/ 209952 h 27"/>
                  <a:gd name="T2" fmla="*/ 139968 w 18"/>
                  <a:gd name="T3" fmla="*/ 186624 h 27"/>
                  <a:gd name="T4" fmla="*/ 38880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994" name="Freeform 251"/>
              <p:cNvSpPr>
                <a:spLocks/>
              </p:cNvSpPr>
              <p:nvPr/>
            </p:nvSpPr>
            <p:spPr bwMode="auto">
              <a:xfrm>
                <a:off x="3528" y="2268"/>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DF00"/>
              </a:solidFill>
              <a:ln w="9525">
                <a:noFill/>
                <a:round/>
                <a:headEnd/>
                <a:tailEnd/>
              </a:ln>
            </p:spPr>
            <p:txBody>
              <a:bodyPr/>
              <a:lstStyle/>
              <a:p>
                <a:endParaRPr lang="en-US"/>
              </a:p>
            </p:txBody>
          </p:sp>
          <p:sp>
            <p:nvSpPr>
              <p:cNvPr id="19995" name="Freeform 252"/>
              <p:cNvSpPr>
                <a:spLocks/>
              </p:cNvSpPr>
              <p:nvPr/>
            </p:nvSpPr>
            <p:spPr bwMode="auto">
              <a:xfrm>
                <a:off x="3528" y="2268"/>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6" name="Freeform 253"/>
              <p:cNvSpPr>
                <a:spLocks/>
              </p:cNvSpPr>
              <p:nvPr/>
            </p:nvSpPr>
            <p:spPr bwMode="auto">
              <a:xfrm>
                <a:off x="3516" y="2886"/>
                <a:ext cx="108" cy="162"/>
              </a:xfrm>
              <a:custGeom>
                <a:avLst/>
                <a:gdLst>
                  <a:gd name="T0" fmla="*/ 78 w 108"/>
                  <a:gd name="T1" fmla="*/ 162 h 162"/>
                  <a:gd name="T2" fmla="*/ 0 w 108"/>
                  <a:gd name="T3" fmla="*/ 18 h 162"/>
                  <a:gd name="T4" fmla="*/ 108 w 108"/>
                  <a:gd name="T5" fmla="*/ 0 h 162"/>
                  <a:gd name="T6" fmla="*/ 78 w 108"/>
                  <a:gd name="T7" fmla="*/ 162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EFFF"/>
              </a:solidFill>
              <a:ln w="9525">
                <a:noFill/>
                <a:round/>
                <a:headEnd/>
                <a:tailEnd/>
              </a:ln>
            </p:spPr>
            <p:txBody>
              <a:bodyPr/>
              <a:lstStyle/>
              <a:p>
                <a:endParaRPr lang="en-US"/>
              </a:p>
            </p:txBody>
          </p:sp>
          <p:sp>
            <p:nvSpPr>
              <p:cNvPr id="19997" name="Freeform 254"/>
              <p:cNvSpPr>
                <a:spLocks/>
              </p:cNvSpPr>
              <p:nvPr/>
            </p:nvSpPr>
            <p:spPr bwMode="auto">
              <a:xfrm>
                <a:off x="3516" y="2886"/>
                <a:ext cx="108" cy="162"/>
              </a:xfrm>
              <a:custGeom>
                <a:avLst/>
                <a:gdLst>
                  <a:gd name="T0" fmla="*/ 101088 w 18"/>
                  <a:gd name="T1" fmla="*/ 209952 h 27"/>
                  <a:gd name="T2" fmla="*/ 0 w 18"/>
                  <a:gd name="T3" fmla="*/ 23328 h 27"/>
                  <a:gd name="T4" fmla="*/ 139968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998" name="Freeform 255"/>
              <p:cNvSpPr>
                <a:spLocks/>
              </p:cNvSpPr>
              <p:nvPr/>
            </p:nvSpPr>
            <p:spPr bwMode="auto">
              <a:xfrm>
                <a:off x="3516" y="2748"/>
                <a:ext cx="108" cy="156"/>
              </a:xfrm>
              <a:custGeom>
                <a:avLst/>
                <a:gdLst>
                  <a:gd name="T0" fmla="*/ 0 w 108"/>
                  <a:gd name="T1" fmla="*/ 156 h 156"/>
                  <a:gd name="T2" fmla="*/ 108 w 108"/>
                  <a:gd name="T3" fmla="*/ 138 h 156"/>
                  <a:gd name="T4" fmla="*/ 30 w 108"/>
                  <a:gd name="T5" fmla="*/ 0 h 156"/>
                  <a:gd name="T6" fmla="*/ 0 w 108"/>
                  <a:gd name="T7" fmla="*/ 156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50FFAF"/>
              </a:solidFill>
              <a:ln w="9525">
                <a:noFill/>
                <a:round/>
                <a:headEnd/>
                <a:tailEnd/>
              </a:ln>
            </p:spPr>
            <p:txBody>
              <a:bodyPr/>
              <a:lstStyle/>
              <a:p>
                <a:endParaRPr lang="en-US"/>
              </a:p>
            </p:txBody>
          </p:sp>
          <p:sp>
            <p:nvSpPr>
              <p:cNvPr id="19999" name="Freeform 256"/>
              <p:cNvSpPr>
                <a:spLocks/>
              </p:cNvSpPr>
              <p:nvPr/>
            </p:nvSpPr>
            <p:spPr bwMode="auto">
              <a:xfrm>
                <a:off x="3516" y="2748"/>
                <a:ext cx="108" cy="156"/>
              </a:xfrm>
              <a:custGeom>
                <a:avLst/>
                <a:gdLst>
                  <a:gd name="T0" fmla="*/ 0 w 18"/>
                  <a:gd name="T1" fmla="*/ 202176 h 26"/>
                  <a:gd name="T2" fmla="*/ 139968 w 18"/>
                  <a:gd name="T3" fmla="*/ 178848 h 26"/>
                  <a:gd name="T4" fmla="*/ 38880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grpSp>
        <p:sp>
          <p:nvSpPr>
            <p:cNvPr id="19513" name="Freeform 257"/>
            <p:cNvSpPr>
              <a:spLocks/>
            </p:cNvSpPr>
            <p:nvPr/>
          </p:nvSpPr>
          <p:spPr bwMode="auto">
            <a:xfrm>
              <a:off x="6810375" y="3513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0080FF"/>
            </a:solidFill>
            <a:ln w="9525">
              <a:noFill/>
              <a:round/>
              <a:headEnd/>
              <a:tailEnd/>
            </a:ln>
          </p:spPr>
          <p:txBody>
            <a:bodyPr/>
            <a:lstStyle/>
            <a:p>
              <a:endParaRPr lang="en-US"/>
            </a:p>
          </p:txBody>
        </p:sp>
        <p:sp>
          <p:nvSpPr>
            <p:cNvPr id="19514" name="Freeform 258"/>
            <p:cNvSpPr>
              <a:spLocks/>
            </p:cNvSpPr>
            <p:nvPr/>
          </p:nvSpPr>
          <p:spPr bwMode="auto">
            <a:xfrm>
              <a:off x="6810375" y="3513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5" name="Freeform 259"/>
            <p:cNvSpPr>
              <a:spLocks/>
            </p:cNvSpPr>
            <p:nvPr/>
          </p:nvSpPr>
          <p:spPr bwMode="auto">
            <a:xfrm>
              <a:off x="6934200" y="3732213"/>
              <a:ext cx="171450" cy="246062"/>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0020FF"/>
            </a:solidFill>
            <a:ln w="9525">
              <a:noFill/>
              <a:round/>
              <a:headEnd/>
              <a:tailEnd/>
            </a:ln>
          </p:spPr>
          <p:txBody>
            <a:bodyPr/>
            <a:lstStyle/>
            <a:p>
              <a:endParaRPr lang="en-US"/>
            </a:p>
          </p:txBody>
        </p:sp>
        <p:sp>
          <p:nvSpPr>
            <p:cNvPr id="19516" name="Freeform 260"/>
            <p:cNvSpPr>
              <a:spLocks/>
            </p:cNvSpPr>
            <p:nvPr/>
          </p:nvSpPr>
          <p:spPr bwMode="auto">
            <a:xfrm>
              <a:off x="6934200" y="3732213"/>
              <a:ext cx="171450" cy="246062"/>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17" name="Freeform 261"/>
            <p:cNvSpPr>
              <a:spLocks/>
            </p:cNvSpPr>
            <p:nvPr/>
          </p:nvSpPr>
          <p:spPr bwMode="auto">
            <a:xfrm>
              <a:off x="6924675" y="2017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CF00"/>
            </a:solidFill>
            <a:ln w="9525">
              <a:noFill/>
              <a:round/>
              <a:headEnd/>
              <a:tailEnd/>
            </a:ln>
          </p:spPr>
          <p:txBody>
            <a:bodyPr/>
            <a:lstStyle/>
            <a:p>
              <a:endParaRPr lang="en-US"/>
            </a:p>
          </p:txBody>
        </p:sp>
        <p:sp>
          <p:nvSpPr>
            <p:cNvPr id="19518" name="Freeform 262"/>
            <p:cNvSpPr>
              <a:spLocks/>
            </p:cNvSpPr>
            <p:nvPr/>
          </p:nvSpPr>
          <p:spPr bwMode="auto">
            <a:xfrm>
              <a:off x="6924675" y="2017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19" name="Freeform 263"/>
            <p:cNvSpPr>
              <a:spLocks/>
            </p:cNvSpPr>
            <p:nvPr/>
          </p:nvSpPr>
          <p:spPr bwMode="auto">
            <a:xfrm>
              <a:off x="6800850" y="20177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CF00"/>
            </a:solidFill>
            <a:ln w="9525">
              <a:noFill/>
              <a:round/>
              <a:headEnd/>
              <a:tailEnd/>
            </a:ln>
          </p:spPr>
          <p:txBody>
            <a:bodyPr/>
            <a:lstStyle/>
            <a:p>
              <a:endParaRPr lang="en-US"/>
            </a:p>
          </p:txBody>
        </p:sp>
        <p:sp>
          <p:nvSpPr>
            <p:cNvPr id="19520" name="Freeform 264"/>
            <p:cNvSpPr>
              <a:spLocks/>
            </p:cNvSpPr>
            <p:nvPr/>
          </p:nvSpPr>
          <p:spPr bwMode="auto">
            <a:xfrm>
              <a:off x="6800850" y="20177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21" name="Freeform 265"/>
            <p:cNvSpPr>
              <a:spLocks/>
            </p:cNvSpPr>
            <p:nvPr/>
          </p:nvSpPr>
          <p:spPr bwMode="auto">
            <a:xfrm>
              <a:off x="6924675" y="22463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FF30"/>
            </a:solidFill>
            <a:ln w="9525">
              <a:noFill/>
              <a:round/>
              <a:headEnd/>
              <a:tailEnd/>
            </a:ln>
          </p:spPr>
          <p:txBody>
            <a:bodyPr/>
            <a:lstStyle/>
            <a:p>
              <a:endParaRPr lang="en-US"/>
            </a:p>
          </p:txBody>
        </p:sp>
        <p:sp>
          <p:nvSpPr>
            <p:cNvPr id="19522" name="Freeform 266"/>
            <p:cNvSpPr>
              <a:spLocks/>
            </p:cNvSpPr>
            <p:nvPr/>
          </p:nvSpPr>
          <p:spPr bwMode="auto">
            <a:xfrm>
              <a:off x="6924675" y="22463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23" name="Oval 267"/>
            <p:cNvSpPr>
              <a:spLocks noChangeArrowheads="1"/>
            </p:cNvSpPr>
            <p:nvPr/>
          </p:nvSpPr>
          <p:spPr bwMode="auto">
            <a:xfrm>
              <a:off x="7058025" y="4025900"/>
              <a:ext cx="85725" cy="85725"/>
            </a:xfrm>
            <a:prstGeom prst="ellipse">
              <a:avLst/>
            </a:prstGeom>
            <a:solidFill>
              <a:srgbClr val="FF0000"/>
            </a:solidFill>
            <a:ln w="9525">
              <a:noFill/>
              <a:round/>
              <a:headEnd/>
              <a:tailEnd/>
            </a:ln>
          </p:spPr>
          <p:txBody>
            <a:bodyPr/>
            <a:lstStyle/>
            <a:p>
              <a:endParaRPr lang="en-US"/>
            </a:p>
          </p:txBody>
        </p:sp>
        <p:sp>
          <p:nvSpPr>
            <p:cNvPr id="19524" name="Oval 268"/>
            <p:cNvSpPr>
              <a:spLocks noChangeArrowheads="1"/>
            </p:cNvSpPr>
            <p:nvPr/>
          </p:nvSpPr>
          <p:spPr bwMode="auto">
            <a:xfrm>
              <a:off x="7058025" y="4025900"/>
              <a:ext cx="85725" cy="85725"/>
            </a:xfrm>
            <a:prstGeom prst="ellipse">
              <a:avLst/>
            </a:prstGeom>
            <a:noFill/>
            <a:ln w="0">
              <a:solidFill>
                <a:srgbClr val="FF0000"/>
              </a:solidFill>
              <a:round/>
              <a:headEnd/>
              <a:tailEnd/>
            </a:ln>
          </p:spPr>
          <p:txBody>
            <a:bodyPr/>
            <a:lstStyle/>
            <a:p>
              <a:endParaRPr lang="en-US"/>
            </a:p>
          </p:txBody>
        </p:sp>
        <p:sp>
          <p:nvSpPr>
            <p:cNvPr id="19525" name="Oval 269"/>
            <p:cNvSpPr>
              <a:spLocks noChangeArrowheads="1"/>
            </p:cNvSpPr>
            <p:nvPr/>
          </p:nvSpPr>
          <p:spPr bwMode="auto">
            <a:xfrm>
              <a:off x="7048500" y="1960563"/>
              <a:ext cx="85725" cy="85725"/>
            </a:xfrm>
            <a:prstGeom prst="ellipse">
              <a:avLst/>
            </a:prstGeom>
            <a:solidFill>
              <a:srgbClr val="FF0000"/>
            </a:solidFill>
            <a:ln w="9525">
              <a:noFill/>
              <a:round/>
              <a:headEnd/>
              <a:tailEnd/>
            </a:ln>
          </p:spPr>
          <p:txBody>
            <a:bodyPr/>
            <a:lstStyle/>
            <a:p>
              <a:endParaRPr lang="en-US"/>
            </a:p>
          </p:txBody>
        </p:sp>
        <p:sp>
          <p:nvSpPr>
            <p:cNvPr id="19526" name="Oval 270"/>
            <p:cNvSpPr>
              <a:spLocks noChangeArrowheads="1"/>
            </p:cNvSpPr>
            <p:nvPr/>
          </p:nvSpPr>
          <p:spPr bwMode="auto">
            <a:xfrm>
              <a:off x="7048500" y="1960563"/>
              <a:ext cx="85725" cy="85725"/>
            </a:xfrm>
            <a:prstGeom prst="ellipse">
              <a:avLst/>
            </a:prstGeom>
            <a:noFill/>
            <a:ln w="0">
              <a:solidFill>
                <a:srgbClr val="FF0000"/>
              </a:solidFill>
              <a:round/>
              <a:headEnd/>
              <a:tailEnd/>
            </a:ln>
          </p:spPr>
          <p:txBody>
            <a:bodyPr/>
            <a:lstStyle/>
            <a:p>
              <a:endParaRPr lang="en-US"/>
            </a:p>
          </p:txBody>
        </p:sp>
        <p:sp>
          <p:nvSpPr>
            <p:cNvPr id="19527" name="Freeform 271"/>
            <p:cNvSpPr>
              <a:spLocks/>
            </p:cNvSpPr>
            <p:nvPr/>
          </p:nvSpPr>
          <p:spPr bwMode="auto">
            <a:xfrm>
              <a:off x="6905625" y="2998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10FFEF"/>
            </a:solidFill>
            <a:ln w="9525">
              <a:noFill/>
              <a:round/>
              <a:headEnd/>
              <a:tailEnd/>
            </a:ln>
          </p:spPr>
          <p:txBody>
            <a:bodyPr/>
            <a:lstStyle/>
            <a:p>
              <a:endParaRPr lang="en-US"/>
            </a:p>
          </p:txBody>
        </p:sp>
        <p:sp>
          <p:nvSpPr>
            <p:cNvPr id="19528" name="Freeform 272"/>
            <p:cNvSpPr>
              <a:spLocks/>
            </p:cNvSpPr>
            <p:nvPr/>
          </p:nvSpPr>
          <p:spPr bwMode="auto">
            <a:xfrm>
              <a:off x="6905625" y="2998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29" name="Freeform 273"/>
            <p:cNvSpPr>
              <a:spLocks/>
            </p:cNvSpPr>
            <p:nvPr/>
          </p:nvSpPr>
          <p:spPr bwMode="auto">
            <a:xfrm>
              <a:off x="6905625" y="3227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AFFF"/>
            </a:solidFill>
            <a:ln w="9525">
              <a:noFill/>
              <a:round/>
              <a:headEnd/>
              <a:tailEnd/>
            </a:ln>
          </p:spPr>
          <p:txBody>
            <a:bodyPr/>
            <a:lstStyle/>
            <a:p>
              <a:endParaRPr lang="en-US"/>
            </a:p>
          </p:txBody>
        </p:sp>
        <p:sp>
          <p:nvSpPr>
            <p:cNvPr id="19530" name="Freeform 274"/>
            <p:cNvSpPr>
              <a:spLocks/>
            </p:cNvSpPr>
            <p:nvPr/>
          </p:nvSpPr>
          <p:spPr bwMode="auto">
            <a:xfrm>
              <a:off x="6905625" y="3227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31" name="Freeform 275"/>
            <p:cNvSpPr>
              <a:spLocks/>
            </p:cNvSpPr>
            <p:nvPr/>
          </p:nvSpPr>
          <p:spPr bwMode="auto">
            <a:xfrm>
              <a:off x="6753225" y="20558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AF00"/>
            </a:solidFill>
            <a:ln w="9525">
              <a:noFill/>
              <a:round/>
              <a:headEnd/>
              <a:tailEnd/>
            </a:ln>
          </p:spPr>
          <p:txBody>
            <a:bodyPr/>
            <a:lstStyle/>
            <a:p>
              <a:endParaRPr lang="en-US"/>
            </a:p>
          </p:txBody>
        </p:sp>
        <p:sp>
          <p:nvSpPr>
            <p:cNvPr id="19532" name="Freeform 276"/>
            <p:cNvSpPr>
              <a:spLocks/>
            </p:cNvSpPr>
            <p:nvPr/>
          </p:nvSpPr>
          <p:spPr bwMode="auto">
            <a:xfrm>
              <a:off x="6753225" y="20558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33" name="Freeform 277"/>
            <p:cNvSpPr>
              <a:spLocks/>
            </p:cNvSpPr>
            <p:nvPr/>
          </p:nvSpPr>
          <p:spPr bwMode="auto">
            <a:xfrm>
              <a:off x="6877050" y="22748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EFFF10"/>
            </a:solidFill>
            <a:ln w="9525">
              <a:noFill/>
              <a:round/>
              <a:headEnd/>
              <a:tailEnd/>
            </a:ln>
          </p:spPr>
          <p:txBody>
            <a:bodyPr/>
            <a:lstStyle/>
            <a:p>
              <a:endParaRPr lang="en-US"/>
            </a:p>
          </p:txBody>
        </p:sp>
        <p:sp>
          <p:nvSpPr>
            <p:cNvPr id="19534" name="Freeform 278"/>
            <p:cNvSpPr>
              <a:spLocks/>
            </p:cNvSpPr>
            <p:nvPr/>
          </p:nvSpPr>
          <p:spPr bwMode="auto">
            <a:xfrm>
              <a:off x="6877050" y="22748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5" name="Freeform 279"/>
            <p:cNvSpPr>
              <a:spLocks/>
            </p:cNvSpPr>
            <p:nvPr/>
          </p:nvSpPr>
          <p:spPr bwMode="auto">
            <a:xfrm>
              <a:off x="6877050" y="2493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FFF70"/>
            </a:solidFill>
            <a:ln w="9525">
              <a:noFill/>
              <a:round/>
              <a:headEnd/>
              <a:tailEnd/>
            </a:ln>
          </p:spPr>
          <p:txBody>
            <a:bodyPr/>
            <a:lstStyle/>
            <a:p>
              <a:endParaRPr lang="en-US"/>
            </a:p>
          </p:txBody>
        </p:sp>
        <p:sp>
          <p:nvSpPr>
            <p:cNvPr id="19536" name="Freeform 280"/>
            <p:cNvSpPr>
              <a:spLocks/>
            </p:cNvSpPr>
            <p:nvPr/>
          </p:nvSpPr>
          <p:spPr bwMode="auto">
            <a:xfrm>
              <a:off x="6877050" y="2493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37" name="Freeform 281"/>
            <p:cNvSpPr>
              <a:spLocks/>
            </p:cNvSpPr>
            <p:nvPr/>
          </p:nvSpPr>
          <p:spPr bwMode="auto">
            <a:xfrm>
              <a:off x="6858000" y="3255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BFFF"/>
            </a:solidFill>
            <a:ln w="9525">
              <a:noFill/>
              <a:round/>
              <a:headEnd/>
              <a:tailEnd/>
            </a:ln>
          </p:spPr>
          <p:txBody>
            <a:bodyPr/>
            <a:lstStyle/>
            <a:p>
              <a:endParaRPr lang="en-US"/>
            </a:p>
          </p:txBody>
        </p:sp>
        <p:sp>
          <p:nvSpPr>
            <p:cNvPr id="19538" name="Freeform 282"/>
            <p:cNvSpPr>
              <a:spLocks/>
            </p:cNvSpPr>
            <p:nvPr/>
          </p:nvSpPr>
          <p:spPr bwMode="auto">
            <a:xfrm>
              <a:off x="6858000" y="3255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39" name="Freeform 283"/>
            <p:cNvSpPr>
              <a:spLocks/>
            </p:cNvSpPr>
            <p:nvPr/>
          </p:nvSpPr>
          <p:spPr bwMode="auto">
            <a:xfrm>
              <a:off x="6848475" y="177165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8F00"/>
            </a:solidFill>
            <a:ln w="9525">
              <a:noFill/>
              <a:round/>
              <a:headEnd/>
              <a:tailEnd/>
            </a:ln>
          </p:spPr>
          <p:txBody>
            <a:bodyPr/>
            <a:lstStyle/>
            <a:p>
              <a:endParaRPr lang="en-US"/>
            </a:p>
          </p:txBody>
        </p:sp>
        <p:sp>
          <p:nvSpPr>
            <p:cNvPr id="19540" name="Freeform 284"/>
            <p:cNvSpPr>
              <a:spLocks/>
            </p:cNvSpPr>
            <p:nvPr/>
          </p:nvSpPr>
          <p:spPr bwMode="auto">
            <a:xfrm>
              <a:off x="6848475" y="177165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1" name="Freeform 285"/>
            <p:cNvSpPr>
              <a:spLocks/>
            </p:cNvSpPr>
            <p:nvPr/>
          </p:nvSpPr>
          <p:spPr bwMode="auto">
            <a:xfrm>
              <a:off x="6829425" y="25320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542" name="Freeform 286"/>
            <p:cNvSpPr>
              <a:spLocks/>
            </p:cNvSpPr>
            <p:nvPr/>
          </p:nvSpPr>
          <p:spPr bwMode="auto">
            <a:xfrm>
              <a:off x="6829425" y="25320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43" name="Freeform 287"/>
            <p:cNvSpPr>
              <a:spLocks/>
            </p:cNvSpPr>
            <p:nvPr/>
          </p:nvSpPr>
          <p:spPr bwMode="auto">
            <a:xfrm>
              <a:off x="6829425" y="2751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50FFAF"/>
            </a:solidFill>
            <a:ln w="9525">
              <a:noFill/>
              <a:round/>
              <a:headEnd/>
              <a:tailEnd/>
            </a:ln>
          </p:spPr>
          <p:txBody>
            <a:bodyPr/>
            <a:lstStyle/>
            <a:p>
              <a:endParaRPr lang="en-US"/>
            </a:p>
          </p:txBody>
        </p:sp>
        <p:sp>
          <p:nvSpPr>
            <p:cNvPr id="19544" name="Freeform 288"/>
            <p:cNvSpPr>
              <a:spLocks/>
            </p:cNvSpPr>
            <p:nvPr/>
          </p:nvSpPr>
          <p:spPr bwMode="auto">
            <a:xfrm>
              <a:off x="6829425" y="2751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5" name="Freeform 289"/>
            <p:cNvSpPr>
              <a:spLocks/>
            </p:cNvSpPr>
            <p:nvPr/>
          </p:nvSpPr>
          <p:spPr bwMode="auto">
            <a:xfrm>
              <a:off x="6810375" y="3732213"/>
              <a:ext cx="171450" cy="246062"/>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0020FF"/>
            </a:solidFill>
            <a:ln w="9525">
              <a:noFill/>
              <a:round/>
              <a:headEnd/>
              <a:tailEnd/>
            </a:ln>
          </p:spPr>
          <p:txBody>
            <a:bodyPr/>
            <a:lstStyle/>
            <a:p>
              <a:endParaRPr lang="en-US"/>
            </a:p>
          </p:txBody>
        </p:sp>
        <p:sp>
          <p:nvSpPr>
            <p:cNvPr id="19546" name="Freeform 290"/>
            <p:cNvSpPr>
              <a:spLocks/>
            </p:cNvSpPr>
            <p:nvPr/>
          </p:nvSpPr>
          <p:spPr bwMode="auto">
            <a:xfrm>
              <a:off x="6810375" y="3732213"/>
              <a:ext cx="171450" cy="246062"/>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47" name="Oval 291"/>
            <p:cNvSpPr>
              <a:spLocks noChangeArrowheads="1"/>
            </p:cNvSpPr>
            <p:nvPr/>
          </p:nvSpPr>
          <p:spPr bwMode="auto">
            <a:xfrm>
              <a:off x="6867525" y="1924050"/>
              <a:ext cx="85725" cy="84138"/>
            </a:xfrm>
            <a:prstGeom prst="ellipse">
              <a:avLst/>
            </a:prstGeom>
            <a:solidFill>
              <a:srgbClr val="FF0000"/>
            </a:solidFill>
            <a:ln w="9525">
              <a:noFill/>
              <a:round/>
              <a:headEnd/>
              <a:tailEnd/>
            </a:ln>
          </p:spPr>
          <p:txBody>
            <a:bodyPr/>
            <a:lstStyle/>
            <a:p>
              <a:endParaRPr lang="en-US"/>
            </a:p>
          </p:txBody>
        </p:sp>
        <p:sp>
          <p:nvSpPr>
            <p:cNvPr id="19548" name="Oval 292"/>
            <p:cNvSpPr>
              <a:spLocks noChangeArrowheads="1"/>
            </p:cNvSpPr>
            <p:nvPr/>
          </p:nvSpPr>
          <p:spPr bwMode="auto">
            <a:xfrm>
              <a:off x="6867525" y="1924050"/>
              <a:ext cx="85725" cy="84138"/>
            </a:xfrm>
            <a:prstGeom prst="ellipse">
              <a:avLst/>
            </a:prstGeom>
            <a:noFill/>
            <a:ln w="0">
              <a:solidFill>
                <a:srgbClr val="FF0000"/>
              </a:solidFill>
              <a:round/>
              <a:headEnd/>
              <a:tailEnd/>
            </a:ln>
          </p:spPr>
          <p:txBody>
            <a:bodyPr/>
            <a:lstStyle/>
            <a:p>
              <a:endParaRPr lang="en-US"/>
            </a:p>
          </p:txBody>
        </p:sp>
        <p:sp>
          <p:nvSpPr>
            <p:cNvPr id="19549" name="Freeform 293"/>
            <p:cNvSpPr>
              <a:spLocks/>
            </p:cNvSpPr>
            <p:nvPr/>
          </p:nvSpPr>
          <p:spPr bwMode="auto">
            <a:xfrm>
              <a:off x="6800850" y="1800225"/>
              <a:ext cx="171450" cy="255588"/>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FF7000"/>
            </a:solidFill>
            <a:ln w="9525">
              <a:noFill/>
              <a:round/>
              <a:headEnd/>
              <a:tailEnd/>
            </a:ln>
          </p:spPr>
          <p:txBody>
            <a:bodyPr/>
            <a:lstStyle/>
            <a:p>
              <a:endParaRPr lang="en-US"/>
            </a:p>
          </p:txBody>
        </p:sp>
        <p:sp>
          <p:nvSpPr>
            <p:cNvPr id="19550" name="Freeform 294"/>
            <p:cNvSpPr>
              <a:spLocks/>
            </p:cNvSpPr>
            <p:nvPr/>
          </p:nvSpPr>
          <p:spPr bwMode="auto">
            <a:xfrm>
              <a:off x="6800850" y="1800225"/>
              <a:ext cx="171450"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1" name="Freeform 295"/>
            <p:cNvSpPr>
              <a:spLocks/>
            </p:cNvSpPr>
            <p:nvPr/>
          </p:nvSpPr>
          <p:spPr bwMode="auto">
            <a:xfrm>
              <a:off x="6781800" y="29987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10FFEF"/>
            </a:solidFill>
            <a:ln w="9525">
              <a:noFill/>
              <a:round/>
              <a:headEnd/>
              <a:tailEnd/>
            </a:ln>
          </p:spPr>
          <p:txBody>
            <a:bodyPr/>
            <a:lstStyle/>
            <a:p>
              <a:endParaRPr lang="en-US"/>
            </a:p>
          </p:txBody>
        </p:sp>
        <p:sp>
          <p:nvSpPr>
            <p:cNvPr id="19552" name="Freeform 296"/>
            <p:cNvSpPr>
              <a:spLocks/>
            </p:cNvSpPr>
            <p:nvPr/>
          </p:nvSpPr>
          <p:spPr bwMode="auto">
            <a:xfrm>
              <a:off x="6781800" y="29987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53" name="Freeform 297"/>
            <p:cNvSpPr>
              <a:spLocks/>
            </p:cNvSpPr>
            <p:nvPr/>
          </p:nvSpPr>
          <p:spPr bwMode="auto">
            <a:xfrm>
              <a:off x="6781800" y="27797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60FF9F"/>
            </a:solidFill>
            <a:ln w="9525">
              <a:noFill/>
              <a:round/>
              <a:headEnd/>
              <a:tailEnd/>
            </a:ln>
          </p:spPr>
          <p:txBody>
            <a:bodyPr/>
            <a:lstStyle/>
            <a:p>
              <a:endParaRPr lang="en-US"/>
            </a:p>
          </p:txBody>
        </p:sp>
        <p:sp>
          <p:nvSpPr>
            <p:cNvPr id="19554" name="Freeform 298"/>
            <p:cNvSpPr>
              <a:spLocks/>
            </p:cNvSpPr>
            <p:nvPr/>
          </p:nvSpPr>
          <p:spPr bwMode="auto">
            <a:xfrm>
              <a:off x="6781800" y="27797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5" name="Freeform 299"/>
            <p:cNvSpPr>
              <a:spLocks/>
            </p:cNvSpPr>
            <p:nvPr/>
          </p:nvSpPr>
          <p:spPr bwMode="auto">
            <a:xfrm>
              <a:off x="6762750" y="3760788"/>
              <a:ext cx="171450" cy="255587"/>
            </a:xfrm>
            <a:custGeom>
              <a:avLst/>
              <a:gdLst>
                <a:gd name="T0" fmla="*/ 0 w 108"/>
                <a:gd name="T1" fmla="*/ 2147483647 h 161"/>
                <a:gd name="T2" fmla="*/ 2147483647 w 108"/>
                <a:gd name="T3" fmla="*/ 2147483647 h 161"/>
                <a:gd name="T4" fmla="*/ 2147483647 w 108"/>
                <a:gd name="T5" fmla="*/ 0 h 161"/>
                <a:gd name="T6" fmla="*/ 0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0" y="161"/>
                  </a:moveTo>
                  <a:lnTo>
                    <a:pt x="108" y="137"/>
                  </a:lnTo>
                  <a:lnTo>
                    <a:pt x="30" y="0"/>
                  </a:lnTo>
                  <a:lnTo>
                    <a:pt x="0" y="161"/>
                  </a:lnTo>
                  <a:close/>
                </a:path>
              </a:pathLst>
            </a:custGeom>
            <a:solidFill>
              <a:srgbClr val="0040FF"/>
            </a:solidFill>
            <a:ln w="9525">
              <a:noFill/>
              <a:round/>
              <a:headEnd/>
              <a:tailEnd/>
            </a:ln>
          </p:spPr>
          <p:txBody>
            <a:bodyPr/>
            <a:lstStyle/>
            <a:p>
              <a:endParaRPr lang="en-US"/>
            </a:p>
          </p:txBody>
        </p:sp>
        <p:sp>
          <p:nvSpPr>
            <p:cNvPr id="19556" name="Freeform 300"/>
            <p:cNvSpPr>
              <a:spLocks/>
            </p:cNvSpPr>
            <p:nvPr/>
          </p:nvSpPr>
          <p:spPr bwMode="auto">
            <a:xfrm>
              <a:off x="6762750" y="3760788"/>
              <a:ext cx="171450"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557" name="Freeform 301"/>
            <p:cNvSpPr>
              <a:spLocks/>
            </p:cNvSpPr>
            <p:nvPr/>
          </p:nvSpPr>
          <p:spPr bwMode="auto">
            <a:xfrm>
              <a:off x="6753225" y="22748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EFFF10"/>
            </a:solidFill>
            <a:ln w="9525">
              <a:noFill/>
              <a:round/>
              <a:headEnd/>
              <a:tailEnd/>
            </a:ln>
          </p:spPr>
          <p:txBody>
            <a:bodyPr/>
            <a:lstStyle/>
            <a:p>
              <a:endParaRPr lang="en-US"/>
            </a:p>
          </p:txBody>
        </p:sp>
        <p:sp>
          <p:nvSpPr>
            <p:cNvPr id="19558" name="Freeform 302"/>
            <p:cNvSpPr>
              <a:spLocks/>
            </p:cNvSpPr>
            <p:nvPr/>
          </p:nvSpPr>
          <p:spPr bwMode="auto">
            <a:xfrm>
              <a:off x="6753225" y="22748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59" name="Oval 303"/>
            <p:cNvSpPr>
              <a:spLocks noChangeArrowheads="1"/>
            </p:cNvSpPr>
            <p:nvPr/>
          </p:nvSpPr>
          <p:spPr bwMode="auto">
            <a:xfrm>
              <a:off x="6886575" y="2798763"/>
              <a:ext cx="85725" cy="85725"/>
            </a:xfrm>
            <a:prstGeom prst="ellipse">
              <a:avLst/>
            </a:prstGeom>
            <a:solidFill>
              <a:srgbClr val="FF0000"/>
            </a:solidFill>
            <a:ln w="9525">
              <a:noFill/>
              <a:round/>
              <a:headEnd/>
              <a:tailEnd/>
            </a:ln>
          </p:spPr>
          <p:txBody>
            <a:bodyPr/>
            <a:lstStyle/>
            <a:p>
              <a:endParaRPr lang="en-US"/>
            </a:p>
          </p:txBody>
        </p:sp>
        <p:sp>
          <p:nvSpPr>
            <p:cNvPr id="19560" name="Oval 304"/>
            <p:cNvSpPr>
              <a:spLocks noChangeArrowheads="1"/>
            </p:cNvSpPr>
            <p:nvPr/>
          </p:nvSpPr>
          <p:spPr bwMode="auto">
            <a:xfrm>
              <a:off x="6886575" y="2798763"/>
              <a:ext cx="85725" cy="85725"/>
            </a:xfrm>
            <a:prstGeom prst="ellipse">
              <a:avLst/>
            </a:prstGeom>
            <a:noFill/>
            <a:ln w="0">
              <a:solidFill>
                <a:srgbClr val="FF0000"/>
              </a:solidFill>
              <a:round/>
              <a:headEnd/>
              <a:tailEnd/>
            </a:ln>
          </p:spPr>
          <p:txBody>
            <a:bodyPr/>
            <a:lstStyle/>
            <a:p>
              <a:endParaRPr lang="en-US"/>
            </a:p>
          </p:txBody>
        </p:sp>
        <p:sp>
          <p:nvSpPr>
            <p:cNvPr id="19561" name="Oval 305"/>
            <p:cNvSpPr>
              <a:spLocks noChangeArrowheads="1"/>
            </p:cNvSpPr>
            <p:nvPr/>
          </p:nvSpPr>
          <p:spPr bwMode="auto">
            <a:xfrm>
              <a:off x="6877050" y="3122613"/>
              <a:ext cx="85725" cy="85725"/>
            </a:xfrm>
            <a:prstGeom prst="ellipse">
              <a:avLst/>
            </a:prstGeom>
            <a:solidFill>
              <a:srgbClr val="FF0000"/>
            </a:solidFill>
            <a:ln w="9525">
              <a:noFill/>
              <a:round/>
              <a:headEnd/>
              <a:tailEnd/>
            </a:ln>
          </p:spPr>
          <p:txBody>
            <a:bodyPr/>
            <a:lstStyle/>
            <a:p>
              <a:endParaRPr lang="en-US"/>
            </a:p>
          </p:txBody>
        </p:sp>
        <p:sp>
          <p:nvSpPr>
            <p:cNvPr id="19562" name="Oval 306"/>
            <p:cNvSpPr>
              <a:spLocks noChangeArrowheads="1"/>
            </p:cNvSpPr>
            <p:nvPr/>
          </p:nvSpPr>
          <p:spPr bwMode="auto">
            <a:xfrm>
              <a:off x="6877050" y="3122613"/>
              <a:ext cx="85725" cy="85725"/>
            </a:xfrm>
            <a:prstGeom prst="ellipse">
              <a:avLst/>
            </a:prstGeom>
            <a:noFill/>
            <a:ln w="0">
              <a:solidFill>
                <a:srgbClr val="FF0000"/>
              </a:solidFill>
              <a:round/>
              <a:headEnd/>
              <a:tailEnd/>
            </a:ln>
          </p:spPr>
          <p:txBody>
            <a:bodyPr/>
            <a:lstStyle/>
            <a:p>
              <a:endParaRPr lang="en-US"/>
            </a:p>
          </p:txBody>
        </p:sp>
        <p:sp>
          <p:nvSpPr>
            <p:cNvPr id="19563" name="Freeform 307"/>
            <p:cNvSpPr>
              <a:spLocks/>
            </p:cNvSpPr>
            <p:nvPr/>
          </p:nvSpPr>
          <p:spPr bwMode="auto">
            <a:xfrm>
              <a:off x="6734175" y="30368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20FFDF"/>
            </a:solidFill>
            <a:ln w="9525">
              <a:noFill/>
              <a:round/>
              <a:headEnd/>
              <a:tailEnd/>
            </a:ln>
          </p:spPr>
          <p:txBody>
            <a:bodyPr/>
            <a:lstStyle/>
            <a:p>
              <a:endParaRPr lang="en-US"/>
            </a:p>
          </p:txBody>
        </p:sp>
        <p:sp>
          <p:nvSpPr>
            <p:cNvPr id="19564" name="Freeform 308"/>
            <p:cNvSpPr>
              <a:spLocks/>
            </p:cNvSpPr>
            <p:nvPr/>
          </p:nvSpPr>
          <p:spPr bwMode="auto">
            <a:xfrm>
              <a:off x="6734175" y="30368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65" name="Freeform 309"/>
            <p:cNvSpPr>
              <a:spLocks/>
            </p:cNvSpPr>
            <p:nvPr/>
          </p:nvSpPr>
          <p:spPr bwMode="auto">
            <a:xfrm>
              <a:off x="6734175" y="3255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BFFF"/>
            </a:solidFill>
            <a:ln w="9525">
              <a:noFill/>
              <a:round/>
              <a:headEnd/>
              <a:tailEnd/>
            </a:ln>
          </p:spPr>
          <p:txBody>
            <a:bodyPr/>
            <a:lstStyle/>
            <a:p>
              <a:endParaRPr lang="en-US"/>
            </a:p>
          </p:txBody>
        </p:sp>
        <p:sp>
          <p:nvSpPr>
            <p:cNvPr id="19566" name="Freeform 310"/>
            <p:cNvSpPr>
              <a:spLocks/>
            </p:cNvSpPr>
            <p:nvPr/>
          </p:nvSpPr>
          <p:spPr bwMode="auto">
            <a:xfrm>
              <a:off x="6734175" y="3255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67" name="Oval 311"/>
            <p:cNvSpPr>
              <a:spLocks noChangeArrowheads="1"/>
            </p:cNvSpPr>
            <p:nvPr/>
          </p:nvSpPr>
          <p:spPr bwMode="auto">
            <a:xfrm>
              <a:off x="6772275" y="2627313"/>
              <a:ext cx="85725" cy="85725"/>
            </a:xfrm>
            <a:prstGeom prst="ellipse">
              <a:avLst/>
            </a:prstGeom>
            <a:solidFill>
              <a:srgbClr val="FF0000"/>
            </a:solidFill>
            <a:ln w="9525">
              <a:noFill/>
              <a:round/>
              <a:headEnd/>
              <a:tailEnd/>
            </a:ln>
          </p:spPr>
          <p:txBody>
            <a:bodyPr/>
            <a:lstStyle/>
            <a:p>
              <a:endParaRPr lang="en-US"/>
            </a:p>
          </p:txBody>
        </p:sp>
        <p:sp>
          <p:nvSpPr>
            <p:cNvPr id="19568" name="Freeform 312"/>
            <p:cNvSpPr>
              <a:spLocks/>
            </p:cNvSpPr>
            <p:nvPr/>
          </p:nvSpPr>
          <p:spPr bwMode="auto">
            <a:xfrm>
              <a:off x="6707188" y="253206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569" name="Freeform 313"/>
            <p:cNvSpPr>
              <a:spLocks/>
            </p:cNvSpPr>
            <p:nvPr/>
          </p:nvSpPr>
          <p:spPr bwMode="auto">
            <a:xfrm>
              <a:off x="6707188" y="253206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0" name="Freeform 314"/>
            <p:cNvSpPr>
              <a:spLocks/>
            </p:cNvSpPr>
            <p:nvPr/>
          </p:nvSpPr>
          <p:spPr bwMode="auto">
            <a:xfrm>
              <a:off x="6707188" y="2303463"/>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FFFF00"/>
            </a:solidFill>
            <a:ln w="9525">
              <a:noFill/>
              <a:round/>
              <a:headEnd/>
              <a:tailEnd/>
            </a:ln>
          </p:spPr>
          <p:txBody>
            <a:bodyPr/>
            <a:lstStyle/>
            <a:p>
              <a:endParaRPr lang="en-US"/>
            </a:p>
          </p:txBody>
        </p:sp>
        <p:sp>
          <p:nvSpPr>
            <p:cNvPr id="19571" name="Freeform 315"/>
            <p:cNvSpPr>
              <a:spLocks/>
            </p:cNvSpPr>
            <p:nvPr/>
          </p:nvSpPr>
          <p:spPr bwMode="auto">
            <a:xfrm>
              <a:off x="6707188" y="2303463"/>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2" name="Oval 316"/>
            <p:cNvSpPr>
              <a:spLocks noChangeArrowheads="1"/>
            </p:cNvSpPr>
            <p:nvPr/>
          </p:nvSpPr>
          <p:spPr bwMode="auto">
            <a:xfrm>
              <a:off x="6829425" y="1838325"/>
              <a:ext cx="85725" cy="85725"/>
            </a:xfrm>
            <a:prstGeom prst="ellipse">
              <a:avLst/>
            </a:prstGeom>
            <a:solidFill>
              <a:srgbClr val="FF0000"/>
            </a:solidFill>
            <a:ln w="9525">
              <a:noFill/>
              <a:round/>
              <a:headEnd/>
              <a:tailEnd/>
            </a:ln>
          </p:spPr>
          <p:txBody>
            <a:bodyPr/>
            <a:lstStyle/>
            <a:p>
              <a:endParaRPr lang="en-US"/>
            </a:p>
          </p:txBody>
        </p:sp>
        <p:sp>
          <p:nvSpPr>
            <p:cNvPr id="19573" name="Oval 317"/>
            <p:cNvSpPr>
              <a:spLocks noChangeArrowheads="1"/>
            </p:cNvSpPr>
            <p:nvPr/>
          </p:nvSpPr>
          <p:spPr bwMode="auto">
            <a:xfrm>
              <a:off x="6829425" y="1838325"/>
              <a:ext cx="85725" cy="85725"/>
            </a:xfrm>
            <a:prstGeom prst="ellipse">
              <a:avLst/>
            </a:prstGeom>
            <a:noFill/>
            <a:ln w="0">
              <a:solidFill>
                <a:srgbClr val="FF0000"/>
              </a:solidFill>
              <a:round/>
              <a:headEnd/>
              <a:tailEnd/>
            </a:ln>
          </p:spPr>
          <p:txBody>
            <a:bodyPr/>
            <a:lstStyle/>
            <a:p>
              <a:endParaRPr lang="en-US"/>
            </a:p>
          </p:txBody>
        </p:sp>
        <p:sp>
          <p:nvSpPr>
            <p:cNvPr id="19574" name="Freeform 318"/>
            <p:cNvSpPr>
              <a:spLocks/>
            </p:cNvSpPr>
            <p:nvPr/>
          </p:nvSpPr>
          <p:spPr bwMode="auto">
            <a:xfrm>
              <a:off x="6688138" y="328453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00DFFF"/>
            </a:solidFill>
            <a:ln w="9525">
              <a:noFill/>
              <a:round/>
              <a:headEnd/>
              <a:tailEnd/>
            </a:ln>
          </p:spPr>
          <p:txBody>
            <a:bodyPr/>
            <a:lstStyle/>
            <a:p>
              <a:endParaRPr lang="en-US"/>
            </a:p>
          </p:txBody>
        </p:sp>
        <p:sp>
          <p:nvSpPr>
            <p:cNvPr id="19575" name="Freeform 319"/>
            <p:cNvSpPr>
              <a:spLocks/>
            </p:cNvSpPr>
            <p:nvPr/>
          </p:nvSpPr>
          <p:spPr bwMode="auto">
            <a:xfrm>
              <a:off x="6688138" y="328453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76" name="Freeform 320"/>
            <p:cNvSpPr>
              <a:spLocks/>
            </p:cNvSpPr>
            <p:nvPr/>
          </p:nvSpPr>
          <p:spPr bwMode="auto">
            <a:xfrm>
              <a:off x="6688138" y="351313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0080FF"/>
            </a:solidFill>
            <a:ln w="9525">
              <a:noFill/>
              <a:round/>
              <a:headEnd/>
              <a:tailEnd/>
            </a:ln>
          </p:spPr>
          <p:txBody>
            <a:bodyPr/>
            <a:lstStyle/>
            <a:p>
              <a:endParaRPr lang="en-US"/>
            </a:p>
          </p:txBody>
        </p:sp>
        <p:sp>
          <p:nvSpPr>
            <p:cNvPr id="19577" name="Freeform 321"/>
            <p:cNvSpPr>
              <a:spLocks/>
            </p:cNvSpPr>
            <p:nvPr/>
          </p:nvSpPr>
          <p:spPr bwMode="auto">
            <a:xfrm>
              <a:off x="6688138" y="351313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578" name="Freeform 322"/>
            <p:cNvSpPr>
              <a:spLocks/>
            </p:cNvSpPr>
            <p:nvPr/>
          </p:nvSpPr>
          <p:spPr bwMode="auto">
            <a:xfrm>
              <a:off x="6678613" y="1800225"/>
              <a:ext cx="169862" cy="255588"/>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FF7000"/>
            </a:solidFill>
            <a:ln w="9525">
              <a:noFill/>
              <a:round/>
              <a:headEnd/>
              <a:tailEnd/>
            </a:ln>
          </p:spPr>
          <p:txBody>
            <a:bodyPr/>
            <a:lstStyle/>
            <a:p>
              <a:endParaRPr lang="en-US"/>
            </a:p>
          </p:txBody>
        </p:sp>
        <p:sp>
          <p:nvSpPr>
            <p:cNvPr id="19579" name="Freeform 323"/>
            <p:cNvSpPr>
              <a:spLocks/>
            </p:cNvSpPr>
            <p:nvPr/>
          </p:nvSpPr>
          <p:spPr bwMode="auto">
            <a:xfrm>
              <a:off x="6678613" y="1800225"/>
              <a:ext cx="169862"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0" name="Freeform 324"/>
            <p:cNvSpPr>
              <a:spLocks/>
            </p:cNvSpPr>
            <p:nvPr/>
          </p:nvSpPr>
          <p:spPr bwMode="auto">
            <a:xfrm>
              <a:off x="6659563" y="277971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60FF9F"/>
            </a:solidFill>
            <a:ln w="9525">
              <a:noFill/>
              <a:round/>
              <a:headEnd/>
              <a:tailEnd/>
            </a:ln>
          </p:spPr>
          <p:txBody>
            <a:bodyPr/>
            <a:lstStyle/>
            <a:p>
              <a:endParaRPr lang="en-US"/>
            </a:p>
          </p:txBody>
        </p:sp>
        <p:sp>
          <p:nvSpPr>
            <p:cNvPr id="19581" name="Freeform 325"/>
            <p:cNvSpPr>
              <a:spLocks/>
            </p:cNvSpPr>
            <p:nvPr/>
          </p:nvSpPr>
          <p:spPr bwMode="auto">
            <a:xfrm>
              <a:off x="6659563" y="277971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2" name="Freeform 326"/>
            <p:cNvSpPr>
              <a:spLocks/>
            </p:cNvSpPr>
            <p:nvPr/>
          </p:nvSpPr>
          <p:spPr bwMode="auto">
            <a:xfrm>
              <a:off x="6659563" y="256063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BFFF40"/>
            </a:solidFill>
            <a:ln w="9525">
              <a:noFill/>
              <a:round/>
              <a:headEnd/>
              <a:tailEnd/>
            </a:ln>
          </p:spPr>
          <p:txBody>
            <a:bodyPr/>
            <a:lstStyle/>
            <a:p>
              <a:endParaRPr lang="en-US"/>
            </a:p>
          </p:txBody>
        </p:sp>
        <p:sp>
          <p:nvSpPr>
            <p:cNvPr id="19583" name="Freeform 327"/>
            <p:cNvSpPr>
              <a:spLocks/>
            </p:cNvSpPr>
            <p:nvPr/>
          </p:nvSpPr>
          <p:spPr bwMode="auto">
            <a:xfrm>
              <a:off x="6659563" y="256063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84" name="Oval 328"/>
            <p:cNvSpPr>
              <a:spLocks noChangeArrowheads="1"/>
            </p:cNvSpPr>
            <p:nvPr/>
          </p:nvSpPr>
          <p:spPr bwMode="auto">
            <a:xfrm>
              <a:off x="6781800" y="1989138"/>
              <a:ext cx="85725" cy="85725"/>
            </a:xfrm>
            <a:prstGeom prst="ellipse">
              <a:avLst/>
            </a:prstGeom>
            <a:solidFill>
              <a:srgbClr val="FF0000"/>
            </a:solidFill>
            <a:ln w="9525">
              <a:noFill/>
              <a:round/>
              <a:headEnd/>
              <a:tailEnd/>
            </a:ln>
          </p:spPr>
          <p:txBody>
            <a:bodyPr/>
            <a:lstStyle/>
            <a:p>
              <a:endParaRPr lang="en-US"/>
            </a:p>
          </p:txBody>
        </p:sp>
        <p:sp>
          <p:nvSpPr>
            <p:cNvPr id="19585" name="Oval 329"/>
            <p:cNvSpPr>
              <a:spLocks noChangeArrowheads="1"/>
            </p:cNvSpPr>
            <p:nvPr/>
          </p:nvSpPr>
          <p:spPr bwMode="auto">
            <a:xfrm>
              <a:off x="6781800" y="1989138"/>
              <a:ext cx="85725" cy="85725"/>
            </a:xfrm>
            <a:prstGeom prst="ellipse">
              <a:avLst/>
            </a:prstGeom>
            <a:noFill/>
            <a:ln w="0">
              <a:solidFill>
                <a:srgbClr val="FF0000"/>
              </a:solidFill>
              <a:round/>
              <a:headEnd/>
              <a:tailEnd/>
            </a:ln>
          </p:spPr>
          <p:txBody>
            <a:bodyPr/>
            <a:lstStyle/>
            <a:p>
              <a:endParaRPr lang="en-US"/>
            </a:p>
          </p:txBody>
        </p:sp>
        <p:sp>
          <p:nvSpPr>
            <p:cNvPr id="19586" name="Freeform 330"/>
            <p:cNvSpPr>
              <a:spLocks/>
            </p:cNvSpPr>
            <p:nvPr/>
          </p:nvSpPr>
          <p:spPr bwMode="auto">
            <a:xfrm>
              <a:off x="6640513" y="3760788"/>
              <a:ext cx="169862" cy="255587"/>
            </a:xfrm>
            <a:custGeom>
              <a:avLst/>
              <a:gdLst>
                <a:gd name="T0" fmla="*/ 2147483647 w 107"/>
                <a:gd name="T1" fmla="*/ 2147483647 h 161"/>
                <a:gd name="T2" fmla="*/ 0 w 107"/>
                <a:gd name="T3" fmla="*/ 2147483647 h 161"/>
                <a:gd name="T4" fmla="*/ 2147483647 w 107"/>
                <a:gd name="T5" fmla="*/ 0 h 161"/>
                <a:gd name="T6" fmla="*/ 2147483647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77" y="161"/>
                  </a:moveTo>
                  <a:lnTo>
                    <a:pt x="0" y="18"/>
                  </a:lnTo>
                  <a:lnTo>
                    <a:pt x="107" y="0"/>
                  </a:lnTo>
                  <a:lnTo>
                    <a:pt x="77" y="161"/>
                  </a:lnTo>
                  <a:close/>
                </a:path>
              </a:pathLst>
            </a:custGeom>
            <a:solidFill>
              <a:srgbClr val="0040FF"/>
            </a:solidFill>
            <a:ln w="9525">
              <a:noFill/>
              <a:round/>
              <a:headEnd/>
              <a:tailEnd/>
            </a:ln>
          </p:spPr>
          <p:txBody>
            <a:bodyPr/>
            <a:lstStyle/>
            <a:p>
              <a:endParaRPr lang="en-US"/>
            </a:p>
          </p:txBody>
        </p:sp>
        <p:sp>
          <p:nvSpPr>
            <p:cNvPr id="19587" name="Freeform 331"/>
            <p:cNvSpPr>
              <a:spLocks/>
            </p:cNvSpPr>
            <p:nvPr/>
          </p:nvSpPr>
          <p:spPr bwMode="auto">
            <a:xfrm>
              <a:off x="6640513" y="3760788"/>
              <a:ext cx="169862"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588" name="Oval 332"/>
            <p:cNvSpPr>
              <a:spLocks noChangeArrowheads="1"/>
            </p:cNvSpPr>
            <p:nvPr/>
          </p:nvSpPr>
          <p:spPr bwMode="auto">
            <a:xfrm>
              <a:off x="6678613" y="3646488"/>
              <a:ext cx="84137" cy="85725"/>
            </a:xfrm>
            <a:prstGeom prst="ellipse">
              <a:avLst/>
            </a:prstGeom>
            <a:solidFill>
              <a:srgbClr val="FF0000"/>
            </a:solidFill>
            <a:ln w="9525">
              <a:noFill/>
              <a:round/>
              <a:headEnd/>
              <a:tailEnd/>
            </a:ln>
          </p:spPr>
          <p:txBody>
            <a:bodyPr/>
            <a:lstStyle/>
            <a:p>
              <a:endParaRPr lang="en-US"/>
            </a:p>
          </p:txBody>
        </p:sp>
        <p:sp>
          <p:nvSpPr>
            <p:cNvPr id="19589" name="Oval 333"/>
            <p:cNvSpPr>
              <a:spLocks noChangeArrowheads="1"/>
            </p:cNvSpPr>
            <p:nvPr/>
          </p:nvSpPr>
          <p:spPr bwMode="auto">
            <a:xfrm>
              <a:off x="6678613" y="3646488"/>
              <a:ext cx="84137" cy="85725"/>
            </a:xfrm>
            <a:prstGeom prst="ellipse">
              <a:avLst/>
            </a:prstGeom>
            <a:noFill/>
            <a:ln w="0">
              <a:solidFill>
                <a:srgbClr val="FF0000"/>
              </a:solidFill>
              <a:round/>
              <a:headEnd/>
              <a:tailEnd/>
            </a:ln>
          </p:spPr>
          <p:txBody>
            <a:bodyPr/>
            <a:lstStyle/>
            <a:p>
              <a:endParaRPr lang="en-US"/>
            </a:p>
          </p:txBody>
        </p:sp>
        <p:sp>
          <p:nvSpPr>
            <p:cNvPr id="19590" name="Freeform 334"/>
            <p:cNvSpPr>
              <a:spLocks/>
            </p:cNvSpPr>
            <p:nvPr/>
          </p:nvSpPr>
          <p:spPr bwMode="auto">
            <a:xfrm>
              <a:off x="6640513" y="3541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009FFF"/>
            </a:solidFill>
            <a:ln w="9525">
              <a:noFill/>
              <a:round/>
              <a:headEnd/>
              <a:tailEnd/>
            </a:ln>
          </p:spPr>
          <p:txBody>
            <a:bodyPr/>
            <a:lstStyle/>
            <a:p>
              <a:endParaRPr lang="en-US"/>
            </a:p>
          </p:txBody>
        </p:sp>
        <p:sp>
          <p:nvSpPr>
            <p:cNvPr id="19591" name="Freeform 335"/>
            <p:cNvSpPr>
              <a:spLocks/>
            </p:cNvSpPr>
            <p:nvPr/>
          </p:nvSpPr>
          <p:spPr bwMode="auto">
            <a:xfrm>
              <a:off x="6640513" y="3541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592" name="Freeform 336"/>
            <p:cNvSpPr>
              <a:spLocks/>
            </p:cNvSpPr>
            <p:nvPr/>
          </p:nvSpPr>
          <p:spPr bwMode="auto">
            <a:xfrm>
              <a:off x="6630988" y="1828800"/>
              <a:ext cx="169862"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FF6000"/>
            </a:solidFill>
            <a:ln w="9525">
              <a:noFill/>
              <a:round/>
              <a:headEnd/>
              <a:tailEnd/>
            </a:ln>
          </p:spPr>
          <p:txBody>
            <a:bodyPr/>
            <a:lstStyle/>
            <a:p>
              <a:endParaRPr lang="en-US"/>
            </a:p>
          </p:txBody>
        </p:sp>
        <p:sp>
          <p:nvSpPr>
            <p:cNvPr id="19593" name="Freeform 337"/>
            <p:cNvSpPr>
              <a:spLocks/>
            </p:cNvSpPr>
            <p:nvPr/>
          </p:nvSpPr>
          <p:spPr bwMode="auto">
            <a:xfrm>
              <a:off x="6630988" y="1828800"/>
              <a:ext cx="169862"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594" name="Oval 338"/>
            <p:cNvSpPr>
              <a:spLocks noChangeArrowheads="1"/>
            </p:cNvSpPr>
            <p:nvPr/>
          </p:nvSpPr>
          <p:spPr bwMode="auto">
            <a:xfrm>
              <a:off x="6602413" y="1866900"/>
              <a:ext cx="85725" cy="84138"/>
            </a:xfrm>
            <a:prstGeom prst="ellipse">
              <a:avLst/>
            </a:prstGeom>
            <a:solidFill>
              <a:srgbClr val="FF0000"/>
            </a:solidFill>
            <a:ln w="9525">
              <a:noFill/>
              <a:round/>
              <a:headEnd/>
              <a:tailEnd/>
            </a:ln>
          </p:spPr>
          <p:txBody>
            <a:bodyPr/>
            <a:lstStyle/>
            <a:p>
              <a:endParaRPr lang="en-US"/>
            </a:p>
          </p:txBody>
        </p:sp>
        <p:sp>
          <p:nvSpPr>
            <p:cNvPr id="19595" name="Oval 339"/>
            <p:cNvSpPr>
              <a:spLocks noChangeArrowheads="1"/>
            </p:cNvSpPr>
            <p:nvPr/>
          </p:nvSpPr>
          <p:spPr bwMode="auto">
            <a:xfrm>
              <a:off x="6602413" y="1866900"/>
              <a:ext cx="85725" cy="84138"/>
            </a:xfrm>
            <a:prstGeom prst="ellipse">
              <a:avLst/>
            </a:prstGeom>
            <a:noFill/>
            <a:ln w="0">
              <a:solidFill>
                <a:srgbClr val="FF0000"/>
              </a:solidFill>
              <a:round/>
              <a:headEnd/>
              <a:tailEnd/>
            </a:ln>
          </p:spPr>
          <p:txBody>
            <a:bodyPr/>
            <a:lstStyle/>
            <a:p>
              <a:endParaRPr lang="en-US"/>
            </a:p>
          </p:txBody>
        </p:sp>
        <p:sp>
          <p:nvSpPr>
            <p:cNvPr id="19596" name="Freeform 340"/>
            <p:cNvSpPr>
              <a:spLocks/>
            </p:cNvSpPr>
            <p:nvPr/>
          </p:nvSpPr>
          <p:spPr bwMode="auto">
            <a:xfrm>
              <a:off x="6507163" y="182880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FF6000"/>
            </a:solidFill>
            <a:ln w="9525">
              <a:noFill/>
              <a:round/>
              <a:headEnd/>
              <a:tailEnd/>
            </a:ln>
          </p:spPr>
          <p:txBody>
            <a:bodyPr/>
            <a:lstStyle/>
            <a:p>
              <a:endParaRPr lang="en-US"/>
            </a:p>
          </p:txBody>
        </p:sp>
        <p:sp>
          <p:nvSpPr>
            <p:cNvPr id="19597" name="Freeform 341"/>
            <p:cNvSpPr>
              <a:spLocks/>
            </p:cNvSpPr>
            <p:nvPr/>
          </p:nvSpPr>
          <p:spPr bwMode="auto">
            <a:xfrm>
              <a:off x="6507163" y="182880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598" name="Freeform 342"/>
            <p:cNvSpPr>
              <a:spLocks/>
            </p:cNvSpPr>
            <p:nvPr/>
          </p:nvSpPr>
          <p:spPr bwMode="auto">
            <a:xfrm>
              <a:off x="6630988" y="2055813"/>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FFAF00"/>
            </a:solidFill>
            <a:ln w="9525">
              <a:noFill/>
              <a:round/>
              <a:headEnd/>
              <a:tailEnd/>
            </a:ln>
          </p:spPr>
          <p:txBody>
            <a:bodyPr/>
            <a:lstStyle/>
            <a:p>
              <a:endParaRPr lang="en-US"/>
            </a:p>
          </p:txBody>
        </p:sp>
        <p:sp>
          <p:nvSpPr>
            <p:cNvPr id="19599" name="Freeform 343"/>
            <p:cNvSpPr>
              <a:spLocks/>
            </p:cNvSpPr>
            <p:nvPr/>
          </p:nvSpPr>
          <p:spPr bwMode="auto">
            <a:xfrm>
              <a:off x="6630988" y="2055813"/>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0" name="Freeform 344"/>
            <p:cNvSpPr>
              <a:spLocks/>
            </p:cNvSpPr>
            <p:nvPr/>
          </p:nvSpPr>
          <p:spPr bwMode="auto">
            <a:xfrm>
              <a:off x="6611938" y="2808288"/>
              <a:ext cx="169862"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80FF80"/>
            </a:solidFill>
            <a:ln w="9525">
              <a:noFill/>
              <a:round/>
              <a:headEnd/>
              <a:tailEnd/>
            </a:ln>
          </p:spPr>
          <p:txBody>
            <a:bodyPr/>
            <a:lstStyle/>
            <a:p>
              <a:endParaRPr lang="en-US"/>
            </a:p>
          </p:txBody>
        </p:sp>
        <p:sp>
          <p:nvSpPr>
            <p:cNvPr id="19601" name="Freeform 345"/>
            <p:cNvSpPr>
              <a:spLocks/>
            </p:cNvSpPr>
            <p:nvPr/>
          </p:nvSpPr>
          <p:spPr bwMode="auto">
            <a:xfrm>
              <a:off x="6611938" y="2808288"/>
              <a:ext cx="169862"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2" name="Freeform 346"/>
            <p:cNvSpPr>
              <a:spLocks/>
            </p:cNvSpPr>
            <p:nvPr/>
          </p:nvSpPr>
          <p:spPr bwMode="auto">
            <a:xfrm>
              <a:off x="6611938" y="3036888"/>
              <a:ext cx="169862"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20FFDF"/>
            </a:solidFill>
            <a:ln w="9525">
              <a:noFill/>
              <a:round/>
              <a:headEnd/>
              <a:tailEnd/>
            </a:ln>
          </p:spPr>
          <p:txBody>
            <a:bodyPr/>
            <a:lstStyle/>
            <a:p>
              <a:endParaRPr lang="en-US"/>
            </a:p>
          </p:txBody>
        </p:sp>
        <p:sp>
          <p:nvSpPr>
            <p:cNvPr id="19603" name="Freeform 347"/>
            <p:cNvSpPr>
              <a:spLocks/>
            </p:cNvSpPr>
            <p:nvPr/>
          </p:nvSpPr>
          <p:spPr bwMode="auto">
            <a:xfrm>
              <a:off x="6611938" y="3036888"/>
              <a:ext cx="169862"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04" name="Freeform 348"/>
            <p:cNvSpPr>
              <a:spLocks/>
            </p:cNvSpPr>
            <p:nvPr/>
          </p:nvSpPr>
          <p:spPr bwMode="auto">
            <a:xfrm>
              <a:off x="6592888" y="3789363"/>
              <a:ext cx="169862" cy="255587"/>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43"/>
                  </a:lnTo>
                  <a:lnTo>
                    <a:pt x="30" y="0"/>
                  </a:lnTo>
                  <a:lnTo>
                    <a:pt x="0" y="161"/>
                  </a:lnTo>
                  <a:close/>
                </a:path>
              </a:pathLst>
            </a:custGeom>
            <a:solidFill>
              <a:srgbClr val="0050FF"/>
            </a:solidFill>
            <a:ln w="9525">
              <a:noFill/>
              <a:round/>
              <a:headEnd/>
              <a:tailEnd/>
            </a:ln>
          </p:spPr>
          <p:txBody>
            <a:bodyPr/>
            <a:lstStyle/>
            <a:p>
              <a:endParaRPr lang="en-US"/>
            </a:p>
          </p:txBody>
        </p:sp>
        <p:sp>
          <p:nvSpPr>
            <p:cNvPr id="19605" name="Freeform 349"/>
            <p:cNvSpPr>
              <a:spLocks/>
            </p:cNvSpPr>
            <p:nvPr/>
          </p:nvSpPr>
          <p:spPr bwMode="auto">
            <a:xfrm>
              <a:off x="6592888" y="3789363"/>
              <a:ext cx="169862" cy="255587"/>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06" name="Freeform 350"/>
            <p:cNvSpPr>
              <a:spLocks/>
            </p:cNvSpPr>
            <p:nvPr/>
          </p:nvSpPr>
          <p:spPr bwMode="auto">
            <a:xfrm>
              <a:off x="6459538" y="1866900"/>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4000"/>
            </a:solidFill>
            <a:ln w="9525">
              <a:noFill/>
              <a:round/>
              <a:headEnd/>
              <a:tailEnd/>
            </a:ln>
          </p:spPr>
          <p:txBody>
            <a:bodyPr/>
            <a:lstStyle/>
            <a:p>
              <a:endParaRPr lang="en-US"/>
            </a:p>
          </p:txBody>
        </p:sp>
        <p:sp>
          <p:nvSpPr>
            <p:cNvPr id="19607" name="Freeform 351"/>
            <p:cNvSpPr>
              <a:spLocks/>
            </p:cNvSpPr>
            <p:nvPr/>
          </p:nvSpPr>
          <p:spPr bwMode="auto">
            <a:xfrm>
              <a:off x="6459538" y="1866900"/>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08" name="Freeform 352"/>
            <p:cNvSpPr>
              <a:spLocks/>
            </p:cNvSpPr>
            <p:nvPr/>
          </p:nvSpPr>
          <p:spPr bwMode="auto">
            <a:xfrm>
              <a:off x="6583363" y="2084388"/>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9F00"/>
            </a:solidFill>
            <a:ln w="9525">
              <a:noFill/>
              <a:round/>
              <a:headEnd/>
              <a:tailEnd/>
            </a:ln>
          </p:spPr>
          <p:txBody>
            <a:bodyPr/>
            <a:lstStyle/>
            <a:p>
              <a:endParaRPr lang="en-US"/>
            </a:p>
          </p:txBody>
        </p:sp>
        <p:sp>
          <p:nvSpPr>
            <p:cNvPr id="19609" name="Freeform 353"/>
            <p:cNvSpPr>
              <a:spLocks/>
            </p:cNvSpPr>
            <p:nvPr/>
          </p:nvSpPr>
          <p:spPr bwMode="auto">
            <a:xfrm>
              <a:off x="6583363" y="2084388"/>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0" name="Freeform 354"/>
            <p:cNvSpPr>
              <a:spLocks/>
            </p:cNvSpPr>
            <p:nvPr/>
          </p:nvSpPr>
          <p:spPr bwMode="auto">
            <a:xfrm>
              <a:off x="6583363" y="2303463"/>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FF00"/>
            </a:solidFill>
            <a:ln w="9525">
              <a:noFill/>
              <a:round/>
              <a:headEnd/>
              <a:tailEnd/>
            </a:ln>
          </p:spPr>
          <p:txBody>
            <a:bodyPr/>
            <a:lstStyle/>
            <a:p>
              <a:endParaRPr lang="en-US"/>
            </a:p>
          </p:txBody>
        </p:sp>
        <p:sp>
          <p:nvSpPr>
            <p:cNvPr id="19611" name="Freeform 355"/>
            <p:cNvSpPr>
              <a:spLocks/>
            </p:cNvSpPr>
            <p:nvPr/>
          </p:nvSpPr>
          <p:spPr bwMode="auto">
            <a:xfrm>
              <a:off x="6583363" y="2303463"/>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2" name="Freeform 356"/>
            <p:cNvSpPr>
              <a:spLocks/>
            </p:cNvSpPr>
            <p:nvPr/>
          </p:nvSpPr>
          <p:spPr bwMode="auto">
            <a:xfrm>
              <a:off x="6564313" y="306546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40FFBF"/>
            </a:solidFill>
            <a:ln w="9525">
              <a:noFill/>
              <a:round/>
              <a:headEnd/>
              <a:tailEnd/>
            </a:ln>
          </p:spPr>
          <p:txBody>
            <a:bodyPr/>
            <a:lstStyle/>
            <a:p>
              <a:endParaRPr lang="en-US"/>
            </a:p>
          </p:txBody>
        </p:sp>
        <p:sp>
          <p:nvSpPr>
            <p:cNvPr id="19613" name="Freeform 357"/>
            <p:cNvSpPr>
              <a:spLocks/>
            </p:cNvSpPr>
            <p:nvPr/>
          </p:nvSpPr>
          <p:spPr bwMode="auto">
            <a:xfrm>
              <a:off x="6564313" y="306546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14" name="Freeform 358"/>
            <p:cNvSpPr>
              <a:spLocks/>
            </p:cNvSpPr>
            <p:nvPr/>
          </p:nvSpPr>
          <p:spPr bwMode="auto">
            <a:xfrm>
              <a:off x="6564313" y="328453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00DFFF"/>
            </a:solidFill>
            <a:ln w="9525">
              <a:noFill/>
              <a:round/>
              <a:headEnd/>
              <a:tailEnd/>
            </a:ln>
          </p:spPr>
          <p:txBody>
            <a:bodyPr/>
            <a:lstStyle/>
            <a:p>
              <a:endParaRPr lang="en-US"/>
            </a:p>
          </p:txBody>
        </p:sp>
        <p:sp>
          <p:nvSpPr>
            <p:cNvPr id="19615" name="Freeform 359"/>
            <p:cNvSpPr>
              <a:spLocks/>
            </p:cNvSpPr>
            <p:nvPr/>
          </p:nvSpPr>
          <p:spPr bwMode="auto">
            <a:xfrm>
              <a:off x="6564313" y="328453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16" name="Oval 360"/>
            <p:cNvSpPr>
              <a:spLocks noChangeArrowheads="1"/>
            </p:cNvSpPr>
            <p:nvPr/>
          </p:nvSpPr>
          <p:spPr bwMode="auto">
            <a:xfrm>
              <a:off x="6669088" y="3475038"/>
              <a:ext cx="84137" cy="85725"/>
            </a:xfrm>
            <a:prstGeom prst="ellipse">
              <a:avLst/>
            </a:prstGeom>
            <a:solidFill>
              <a:srgbClr val="FF0000"/>
            </a:solidFill>
            <a:ln w="9525">
              <a:noFill/>
              <a:round/>
              <a:headEnd/>
              <a:tailEnd/>
            </a:ln>
          </p:spPr>
          <p:txBody>
            <a:bodyPr/>
            <a:lstStyle/>
            <a:p>
              <a:endParaRPr lang="en-US"/>
            </a:p>
          </p:txBody>
        </p:sp>
        <p:sp>
          <p:nvSpPr>
            <p:cNvPr id="19617" name="Oval 361"/>
            <p:cNvSpPr>
              <a:spLocks noChangeArrowheads="1"/>
            </p:cNvSpPr>
            <p:nvPr/>
          </p:nvSpPr>
          <p:spPr bwMode="auto">
            <a:xfrm>
              <a:off x="6669088" y="3475038"/>
              <a:ext cx="84137" cy="85725"/>
            </a:xfrm>
            <a:prstGeom prst="ellipse">
              <a:avLst/>
            </a:prstGeom>
            <a:noFill/>
            <a:ln w="0">
              <a:solidFill>
                <a:srgbClr val="FF0000"/>
              </a:solidFill>
              <a:round/>
              <a:headEnd/>
              <a:tailEnd/>
            </a:ln>
          </p:spPr>
          <p:txBody>
            <a:bodyPr/>
            <a:lstStyle/>
            <a:p>
              <a:endParaRPr lang="en-US"/>
            </a:p>
          </p:txBody>
        </p:sp>
        <p:sp>
          <p:nvSpPr>
            <p:cNvPr id="19618" name="Freeform 362"/>
            <p:cNvSpPr>
              <a:spLocks/>
            </p:cNvSpPr>
            <p:nvPr/>
          </p:nvSpPr>
          <p:spPr bwMode="auto">
            <a:xfrm>
              <a:off x="6535738" y="2332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DF00"/>
            </a:solidFill>
            <a:ln w="9525">
              <a:noFill/>
              <a:round/>
              <a:headEnd/>
              <a:tailEnd/>
            </a:ln>
          </p:spPr>
          <p:txBody>
            <a:bodyPr/>
            <a:lstStyle/>
            <a:p>
              <a:endParaRPr lang="en-US"/>
            </a:p>
          </p:txBody>
        </p:sp>
        <p:sp>
          <p:nvSpPr>
            <p:cNvPr id="19619" name="Freeform 363"/>
            <p:cNvSpPr>
              <a:spLocks/>
            </p:cNvSpPr>
            <p:nvPr/>
          </p:nvSpPr>
          <p:spPr bwMode="auto">
            <a:xfrm>
              <a:off x="6535738" y="2332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0" name="Oval 364"/>
            <p:cNvSpPr>
              <a:spLocks noChangeArrowheads="1"/>
            </p:cNvSpPr>
            <p:nvPr/>
          </p:nvSpPr>
          <p:spPr bwMode="auto">
            <a:xfrm>
              <a:off x="6621463" y="2674938"/>
              <a:ext cx="85725" cy="85725"/>
            </a:xfrm>
            <a:prstGeom prst="ellipse">
              <a:avLst/>
            </a:prstGeom>
            <a:solidFill>
              <a:srgbClr val="FF0000"/>
            </a:solidFill>
            <a:ln w="9525">
              <a:noFill/>
              <a:round/>
              <a:headEnd/>
              <a:tailEnd/>
            </a:ln>
          </p:spPr>
          <p:txBody>
            <a:bodyPr/>
            <a:lstStyle/>
            <a:p>
              <a:endParaRPr lang="en-US"/>
            </a:p>
          </p:txBody>
        </p:sp>
        <p:sp>
          <p:nvSpPr>
            <p:cNvPr id="19621" name="Freeform 365"/>
            <p:cNvSpPr>
              <a:spLocks/>
            </p:cNvSpPr>
            <p:nvPr/>
          </p:nvSpPr>
          <p:spPr bwMode="auto">
            <a:xfrm>
              <a:off x="6535738" y="2560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BFFF40"/>
            </a:solidFill>
            <a:ln w="9525">
              <a:noFill/>
              <a:round/>
              <a:headEnd/>
              <a:tailEnd/>
            </a:ln>
          </p:spPr>
          <p:txBody>
            <a:bodyPr/>
            <a:lstStyle/>
            <a:p>
              <a:endParaRPr lang="en-US"/>
            </a:p>
          </p:txBody>
        </p:sp>
        <p:sp>
          <p:nvSpPr>
            <p:cNvPr id="19622" name="Freeform 366"/>
            <p:cNvSpPr>
              <a:spLocks/>
            </p:cNvSpPr>
            <p:nvPr/>
          </p:nvSpPr>
          <p:spPr bwMode="auto">
            <a:xfrm>
              <a:off x="6535738" y="2560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3" name="Oval 367"/>
            <p:cNvSpPr>
              <a:spLocks noChangeArrowheads="1"/>
            </p:cNvSpPr>
            <p:nvPr/>
          </p:nvSpPr>
          <p:spPr bwMode="auto">
            <a:xfrm>
              <a:off x="6669088" y="1857375"/>
              <a:ext cx="84137" cy="84138"/>
            </a:xfrm>
            <a:prstGeom prst="ellipse">
              <a:avLst/>
            </a:prstGeom>
            <a:solidFill>
              <a:srgbClr val="FF0000"/>
            </a:solidFill>
            <a:ln w="9525">
              <a:noFill/>
              <a:round/>
              <a:headEnd/>
              <a:tailEnd/>
            </a:ln>
          </p:spPr>
          <p:txBody>
            <a:bodyPr/>
            <a:lstStyle/>
            <a:p>
              <a:endParaRPr lang="en-US"/>
            </a:p>
          </p:txBody>
        </p:sp>
        <p:sp>
          <p:nvSpPr>
            <p:cNvPr id="19624" name="Oval 368"/>
            <p:cNvSpPr>
              <a:spLocks noChangeArrowheads="1"/>
            </p:cNvSpPr>
            <p:nvPr/>
          </p:nvSpPr>
          <p:spPr bwMode="auto">
            <a:xfrm>
              <a:off x="6669088" y="1857375"/>
              <a:ext cx="84137" cy="84138"/>
            </a:xfrm>
            <a:prstGeom prst="ellipse">
              <a:avLst/>
            </a:prstGeom>
            <a:noFill/>
            <a:ln w="0">
              <a:solidFill>
                <a:srgbClr val="FF0000"/>
              </a:solidFill>
              <a:round/>
              <a:headEnd/>
              <a:tailEnd/>
            </a:ln>
          </p:spPr>
          <p:txBody>
            <a:bodyPr/>
            <a:lstStyle/>
            <a:p>
              <a:endParaRPr lang="en-US"/>
            </a:p>
          </p:txBody>
        </p:sp>
        <p:sp>
          <p:nvSpPr>
            <p:cNvPr id="19625" name="Freeform 369"/>
            <p:cNvSpPr>
              <a:spLocks/>
            </p:cNvSpPr>
            <p:nvPr/>
          </p:nvSpPr>
          <p:spPr bwMode="auto">
            <a:xfrm>
              <a:off x="6516688" y="3541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009FFF"/>
            </a:solidFill>
            <a:ln w="9525">
              <a:noFill/>
              <a:round/>
              <a:headEnd/>
              <a:tailEnd/>
            </a:ln>
          </p:spPr>
          <p:txBody>
            <a:bodyPr/>
            <a:lstStyle/>
            <a:p>
              <a:endParaRPr lang="en-US"/>
            </a:p>
          </p:txBody>
        </p:sp>
        <p:sp>
          <p:nvSpPr>
            <p:cNvPr id="19626" name="Freeform 370"/>
            <p:cNvSpPr>
              <a:spLocks/>
            </p:cNvSpPr>
            <p:nvPr/>
          </p:nvSpPr>
          <p:spPr bwMode="auto">
            <a:xfrm>
              <a:off x="6516688" y="3541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27" name="Freeform 371"/>
            <p:cNvSpPr>
              <a:spLocks/>
            </p:cNvSpPr>
            <p:nvPr/>
          </p:nvSpPr>
          <p:spPr bwMode="auto">
            <a:xfrm>
              <a:off x="6516688" y="33131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00EFFF"/>
            </a:solidFill>
            <a:ln w="9525">
              <a:noFill/>
              <a:round/>
              <a:headEnd/>
              <a:tailEnd/>
            </a:ln>
          </p:spPr>
          <p:txBody>
            <a:bodyPr/>
            <a:lstStyle/>
            <a:p>
              <a:endParaRPr lang="en-US"/>
            </a:p>
          </p:txBody>
        </p:sp>
        <p:sp>
          <p:nvSpPr>
            <p:cNvPr id="19628" name="Freeform 372"/>
            <p:cNvSpPr>
              <a:spLocks/>
            </p:cNvSpPr>
            <p:nvPr/>
          </p:nvSpPr>
          <p:spPr bwMode="auto">
            <a:xfrm>
              <a:off x="6516688" y="33131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29" name="Freeform 373"/>
            <p:cNvSpPr>
              <a:spLocks/>
            </p:cNvSpPr>
            <p:nvPr/>
          </p:nvSpPr>
          <p:spPr bwMode="auto">
            <a:xfrm>
              <a:off x="6488113" y="258921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CFFF30"/>
            </a:solidFill>
            <a:ln w="9525">
              <a:noFill/>
              <a:round/>
              <a:headEnd/>
              <a:tailEnd/>
            </a:ln>
          </p:spPr>
          <p:txBody>
            <a:bodyPr/>
            <a:lstStyle/>
            <a:p>
              <a:endParaRPr lang="en-US"/>
            </a:p>
          </p:txBody>
        </p:sp>
        <p:sp>
          <p:nvSpPr>
            <p:cNvPr id="19630" name="Freeform 374"/>
            <p:cNvSpPr>
              <a:spLocks/>
            </p:cNvSpPr>
            <p:nvPr/>
          </p:nvSpPr>
          <p:spPr bwMode="auto">
            <a:xfrm>
              <a:off x="6488113" y="258921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1" name="Freeform 375"/>
            <p:cNvSpPr>
              <a:spLocks/>
            </p:cNvSpPr>
            <p:nvPr/>
          </p:nvSpPr>
          <p:spPr bwMode="auto">
            <a:xfrm>
              <a:off x="6364288" y="25892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CFFF30"/>
            </a:solidFill>
            <a:ln w="9525">
              <a:noFill/>
              <a:round/>
              <a:headEnd/>
              <a:tailEnd/>
            </a:ln>
          </p:spPr>
          <p:txBody>
            <a:bodyPr/>
            <a:lstStyle/>
            <a:p>
              <a:endParaRPr lang="en-US"/>
            </a:p>
          </p:txBody>
        </p:sp>
        <p:sp>
          <p:nvSpPr>
            <p:cNvPr id="19632" name="Freeform 376"/>
            <p:cNvSpPr>
              <a:spLocks/>
            </p:cNvSpPr>
            <p:nvPr/>
          </p:nvSpPr>
          <p:spPr bwMode="auto">
            <a:xfrm>
              <a:off x="6364288" y="25892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33" name="Freeform 377"/>
            <p:cNvSpPr>
              <a:spLocks/>
            </p:cNvSpPr>
            <p:nvPr/>
          </p:nvSpPr>
          <p:spPr bwMode="auto">
            <a:xfrm>
              <a:off x="6488113" y="2808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80FF80"/>
            </a:solidFill>
            <a:ln w="9525">
              <a:noFill/>
              <a:round/>
              <a:headEnd/>
              <a:tailEnd/>
            </a:ln>
          </p:spPr>
          <p:txBody>
            <a:bodyPr/>
            <a:lstStyle/>
            <a:p>
              <a:endParaRPr lang="en-US"/>
            </a:p>
          </p:txBody>
        </p:sp>
        <p:sp>
          <p:nvSpPr>
            <p:cNvPr id="19634" name="Freeform 378"/>
            <p:cNvSpPr>
              <a:spLocks/>
            </p:cNvSpPr>
            <p:nvPr/>
          </p:nvSpPr>
          <p:spPr bwMode="auto">
            <a:xfrm>
              <a:off x="6488113" y="2808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5" name="Freeform 379"/>
            <p:cNvSpPr>
              <a:spLocks/>
            </p:cNvSpPr>
            <p:nvPr/>
          </p:nvSpPr>
          <p:spPr bwMode="auto">
            <a:xfrm>
              <a:off x="6469063" y="3570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00AFFF"/>
            </a:solidFill>
            <a:ln w="9525">
              <a:noFill/>
              <a:round/>
              <a:headEnd/>
              <a:tailEnd/>
            </a:ln>
          </p:spPr>
          <p:txBody>
            <a:bodyPr/>
            <a:lstStyle/>
            <a:p>
              <a:endParaRPr lang="en-US"/>
            </a:p>
          </p:txBody>
        </p:sp>
        <p:sp>
          <p:nvSpPr>
            <p:cNvPr id="19636" name="Freeform 380"/>
            <p:cNvSpPr>
              <a:spLocks/>
            </p:cNvSpPr>
            <p:nvPr/>
          </p:nvSpPr>
          <p:spPr bwMode="auto">
            <a:xfrm>
              <a:off x="6469063" y="3570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37" name="Freeform 381"/>
            <p:cNvSpPr>
              <a:spLocks/>
            </p:cNvSpPr>
            <p:nvPr/>
          </p:nvSpPr>
          <p:spPr bwMode="auto">
            <a:xfrm>
              <a:off x="6469063" y="3789363"/>
              <a:ext cx="171450" cy="255587"/>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24"/>
                  </a:lnTo>
                  <a:lnTo>
                    <a:pt x="108" y="0"/>
                  </a:lnTo>
                  <a:lnTo>
                    <a:pt x="78" y="161"/>
                  </a:lnTo>
                  <a:close/>
                </a:path>
              </a:pathLst>
            </a:custGeom>
            <a:solidFill>
              <a:srgbClr val="0050FF"/>
            </a:solidFill>
            <a:ln w="9525">
              <a:noFill/>
              <a:round/>
              <a:headEnd/>
              <a:tailEnd/>
            </a:ln>
          </p:spPr>
          <p:txBody>
            <a:bodyPr/>
            <a:lstStyle/>
            <a:p>
              <a:endParaRPr lang="en-US"/>
            </a:p>
          </p:txBody>
        </p:sp>
        <p:sp>
          <p:nvSpPr>
            <p:cNvPr id="19638" name="Freeform 382"/>
            <p:cNvSpPr>
              <a:spLocks/>
            </p:cNvSpPr>
            <p:nvPr/>
          </p:nvSpPr>
          <p:spPr bwMode="auto">
            <a:xfrm>
              <a:off x="6469063" y="3789363"/>
              <a:ext cx="171450" cy="255587"/>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39" name="Freeform 383"/>
            <p:cNvSpPr>
              <a:spLocks/>
            </p:cNvSpPr>
            <p:nvPr/>
          </p:nvSpPr>
          <p:spPr bwMode="auto">
            <a:xfrm>
              <a:off x="6459538" y="2084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9F00"/>
            </a:solidFill>
            <a:ln w="9525">
              <a:noFill/>
              <a:round/>
              <a:headEnd/>
              <a:tailEnd/>
            </a:ln>
          </p:spPr>
          <p:txBody>
            <a:bodyPr/>
            <a:lstStyle/>
            <a:p>
              <a:endParaRPr lang="en-US"/>
            </a:p>
          </p:txBody>
        </p:sp>
        <p:sp>
          <p:nvSpPr>
            <p:cNvPr id="19640" name="Freeform 384"/>
            <p:cNvSpPr>
              <a:spLocks/>
            </p:cNvSpPr>
            <p:nvPr/>
          </p:nvSpPr>
          <p:spPr bwMode="auto">
            <a:xfrm>
              <a:off x="6459538" y="2084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1" name="Freeform 385"/>
            <p:cNvSpPr>
              <a:spLocks/>
            </p:cNvSpPr>
            <p:nvPr/>
          </p:nvSpPr>
          <p:spPr bwMode="auto">
            <a:xfrm>
              <a:off x="6440488" y="306546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40FFBF"/>
            </a:solidFill>
            <a:ln w="9525">
              <a:noFill/>
              <a:round/>
              <a:headEnd/>
              <a:tailEnd/>
            </a:ln>
          </p:spPr>
          <p:txBody>
            <a:bodyPr/>
            <a:lstStyle/>
            <a:p>
              <a:endParaRPr lang="en-US"/>
            </a:p>
          </p:txBody>
        </p:sp>
        <p:sp>
          <p:nvSpPr>
            <p:cNvPr id="19642" name="Freeform 386"/>
            <p:cNvSpPr>
              <a:spLocks/>
            </p:cNvSpPr>
            <p:nvPr/>
          </p:nvSpPr>
          <p:spPr bwMode="auto">
            <a:xfrm>
              <a:off x="6440488" y="306546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43" name="Freeform 387"/>
            <p:cNvSpPr>
              <a:spLocks/>
            </p:cNvSpPr>
            <p:nvPr/>
          </p:nvSpPr>
          <p:spPr bwMode="auto">
            <a:xfrm>
              <a:off x="6316663" y="26177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EFFF10"/>
            </a:solidFill>
            <a:ln w="9525">
              <a:noFill/>
              <a:round/>
              <a:headEnd/>
              <a:tailEnd/>
            </a:ln>
          </p:spPr>
          <p:txBody>
            <a:bodyPr/>
            <a:lstStyle/>
            <a:p>
              <a:endParaRPr lang="en-US"/>
            </a:p>
          </p:txBody>
        </p:sp>
        <p:sp>
          <p:nvSpPr>
            <p:cNvPr id="19644" name="Freeform 388"/>
            <p:cNvSpPr>
              <a:spLocks/>
            </p:cNvSpPr>
            <p:nvPr/>
          </p:nvSpPr>
          <p:spPr bwMode="auto">
            <a:xfrm>
              <a:off x="6316663" y="26177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45" name="Freeform 389"/>
            <p:cNvSpPr>
              <a:spLocks/>
            </p:cNvSpPr>
            <p:nvPr/>
          </p:nvSpPr>
          <p:spPr bwMode="auto">
            <a:xfrm>
              <a:off x="6440488" y="284638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8FFF70"/>
            </a:solidFill>
            <a:ln w="9525">
              <a:noFill/>
              <a:round/>
              <a:headEnd/>
              <a:tailEnd/>
            </a:ln>
          </p:spPr>
          <p:txBody>
            <a:bodyPr/>
            <a:lstStyle/>
            <a:p>
              <a:endParaRPr lang="en-US"/>
            </a:p>
          </p:txBody>
        </p:sp>
        <p:sp>
          <p:nvSpPr>
            <p:cNvPr id="19646" name="Freeform 390"/>
            <p:cNvSpPr>
              <a:spLocks/>
            </p:cNvSpPr>
            <p:nvPr/>
          </p:nvSpPr>
          <p:spPr bwMode="auto">
            <a:xfrm>
              <a:off x="6440488" y="284638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47" name="Oval 391"/>
            <p:cNvSpPr>
              <a:spLocks noChangeArrowheads="1"/>
            </p:cNvSpPr>
            <p:nvPr/>
          </p:nvSpPr>
          <p:spPr bwMode="auto">
            <a:xfrm>
              <a:off x="6554788" y="3598863"/>
              <a:ext cx="85725" cy="85725"/>
            </a:xfrm>
            <a:prstGeom prst="ellipse">
              <a:avLst/>
            </a:prstGeom>
            <a:solidFill>
              <a:srgbClr val="FF0000"/>
            </a:solidFill>
            <a:ln w="9525">
              <a:noFill/>
              <a:round/>
              <a:headEnd/>
              <a:tailEnd/>
            </a:ln>
          </p:spPr>
          <p:txBody>
            <a:bodyPr/>
            <a:lstStyle/>
            <a:p>
              <a:endParaRPr lang="en-US"/>
            </a:p>
          </p:txBody>
        </p:sp>
        <p:sp>
          <p:nvSpPr>
            <p:cNvPr id="19648" name="Oval 392"/>
            <p:cNvSpPr>
              <a:spLocks noChangeArrowheads="1"/>
            </p:cNvSpPr>
            <p:nvPr/>
          </p:nvSpPr>
          <p:spPr bwMode="auto">
            <a:xfrm>
              <a:off x="6554788" y="3598863"/>
              <a:ext cx="85725" cy="85725"/>
            </a:xfrm>
            <a:prstGeom prst="ellipse">
              <a:avLst/>
            </a:prstGeom>
            <a:noFill/>
            <a:ln w="0">
              <a:solidFill>
                <a:srgbClr val="FF0000"/>
              </a:solidFill>
              <a:round/>
              <a:headEnd/>
              <a:tailEnd/>
            </a:ln>
          </p:spPr>
          <p:txBody>
            <a:bodyPr/>
            <a:lstStyle/>
            <a:p>
              <a:endParaRPr lang="en-US"/>
            </a:p>
          </p:txBody>
        </p:sp>
        <p:sp>
          <p:nvSpPr>
            <p:cNvPr id="19649" name="Oval 393"/>
            <p:cNvSpPr>
              <a:spLocks noChangeArrowheads="1"/>
            </p:cNvSpPr>
            <p:nvPr/>
          </p:nvSpPr>
          <p:spPr bwMode="auto">
            <a:xfrm>
              <a:off x="6545263" y="2389188"/>
              <a:ext cx="85725" cy="85725"/>
            </a:xfrm>
            <a:prstGeom prst="ellipse">
              <a:avLst/>
            </a:prstGeom>
            <a:solidFill>
              <a:srgbClr val="FF0000"/>
            </a:solidFill>
            <a:ln w="9525">
              <a:noFill/>
              <a:round/>
              <a:headEnd/>
              <a:tailEnd/>
            </a:ln>
          </p:spPr>
          <p:txBody>
            <a:bodyPr/>
            <a:lstStyle/>
            <a:p>
              <a:endParaRPr lang="en-US"/>
            </a:p>
          </p:txBody>
        </p:sp>
        <p:sp>
          <p:nvSpPr>
            <p:cNvPr id="19650" name="Freeform 394"/>
            <p:cNvSpPr>
              <a:spLocks/>
            </p:cNvSpPr>
            <p:nvPr/>
          </p:nvSpPr>
          <p:spPr bwMode="auto">
            <a:xfrm>
              <a:off x="6411913" y="2332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DF00"/>
            </a:solidFill>
            <a:ln w="9525">
              <a:noFill/>
              <a:round/>
              <a:headEnd/>
              <a:tailEnd/>
            </a:ln>
          </p:spPr>
          <p:txBody>
            <a:bodyPr/>
            <a:lstStyle/>
            <a:p>
              <a:endParaRPr lang="en-US"/>
            </a:p>
          </p:txBody>
        </p:sp>
        <p:sp>
          <p:nvSpPr>
            <p:cNvPr id="19651" name="Freeform 395"/>
            <p:cNvSpPr>
              <a:spLocks/>
            </p:cNvSpPr>
            <p:nvPr/>
          </p:nvSpPr>
          <p:spPr bwMode="auto">
            <a:xfrm>
              <a:off x="6411913" y="2332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2" name="Freeform 396"/>
            <p:cNvSpPr>
              <a:spLocks/>
            </p:cNvSpPr>
            <p:nvPr/>
          </p:nvSpPr>
          <p:spPr bwMode="auto">
            <a:xfrm>
              <a:off x="6411913" y="2112963"/>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8F00"/>
            </a:solidFill>
            <a:ln w="9525">
              <a:noFill/>
              <a:round/>
              <a:headEnd/>
              <a:tailEnd/>
            </a:ln>
          </p:spPr>
          <p:txBody>
            <a:bodyPr/>
            <a:lstStyle/>
            <a:p>
              <a:endParaRPr lang="en-US"/>
            </a:p>
          </p:txBody>
        </p:sp>
        <p:sp>
          <p:nvSpPr>
            <p:cNvPr id="19653" name="Freeform 397"/>
            <p:cNvSpPr>
              <a:spLocks/>
            </p:cNvSpPr>
            <p:nvPr/>
          </p:nvSpPr>
          <p:spPr bwMode="auto">
            <a:xfrm>
              <a:off x="6411913" y="2112963"/>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4" name="Freeform 398"/>
            <p:cNvSpPr>
              <a:spLocks/>
            </p:cNvSpPr>
            <p:nvPr/>
          </p:nvSpPr>
          <p:spPr bwMode="auto">
            <a:xfrm>
              <a:off x="6392863" y="3094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50FFAF"/>
            </a:solidFill>
            <a:ln w="9525">
              <a:noFill/>
              <a:round/>
              <a:headEnd/>
              <a:tailEnd/>
            </a:ln>
          </p:spPr>
          <p:txBody>
            <a:bodyPr/>
            <a:lstStyle/>
            <a:p>
              <a:endParaRPr lang="en-US"/>
            </a:p>
          </p:txBody>
        </p:sp>
        <p:sp>
          <p:nvSpPr>
            <p:cNvPr id="19655" name="Freeform 399"/>
            <p:cNvSpPr>
              <a:spLocks/>
            </p:cNvSpPr>
            <p:nvPr/>
          </p:nvSpPr>
          <p:spPr bwMode="auto">
            <a:xfrm>
              <a:off x="6392863" y="3094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656" name="Freeform 400"/>
            <p:cNvSpPr>
              <a:spLocks/>
            </p:cNvSpPr>
            <p:nvPr/>
          </p:nvSpPr>
          <p:spPr bwMode="auto">
            <a:xfrm>
              <a:off x="6392863" y="331311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00EFFF"/>
            </a:solidFill>
            <a:ln w="9525">
              <a:noFill/>
              <a:round/>
              <a:headEnd/>
              <a:tailEnd/>
            </a:ln>
          </p:spPr>
          <p:txBody>
            <a:bodyPr/>
            <a:lstStyle/>
            <a:p>
              <a:endParaRPr lang="en-US"/>
            </a:p>
          </p:txBody>
        </p:sp>
        <p:sp>
          <p:nvSpPr>
            <p:cNvPr id="19657" name="Freeform 401"/>
            <p:cNvSpPr>
              <a:spLocks/>
            </p:cNvSpPr>
            <p:nvPr/>
          </p:nvSpPr>
          <p:spPr bwMode="auto">
            <a:xfrm>
              <a:off x="6392863" y="331311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658" name="Oval 402"/>
            <p:cNvSpPr>
              <a:spLocks noChangeArrowheads="1"/>
            </p:cNvSpPr>
            <p:nvPr/>
          </p:nvSpPr>
          <p:spPr bwMode="auto">
            <a:xfrm>
              <a:off x="6516688" y="1885950"/>
              <a:ext cx="85725" cy="84138"/>
            </a:xfrm>
            <a:prstGeom prst="ellipse">
              <a:avLst/>
            </a:prstGeom>
            <a:solidFill>
              <a:srgbClr val="FF0000"/>
            </a:solidFill>
            <a:ln w="9525">
              <a:noFill/>
              <a:round/>
              <a:headEnd/>
              <a:tailEnd/>
            </a:ln>
          </p:spPr>
          <p:txBody>
            <a:bodyPr/>
            <a:lstStyle/>
            <a:p>
              <a:endParaRPr lang="en-US"/>
            </a:p>
          </p:txBody>
        </p:sp>
        <p:sp>
          <p:nvSpPr>
            <p:cNvPr id="19659" name="Oval 403"/>
            <p:cNvSpPr>
              <a:spLocks noChangeArrowheads="1"/>
            </p:cNvSpPr>
            <p:nvPr/>
          </p:nvSpPr>
          <p:spPr bwMode="auto">
            <a:xfrm>
              <a:off x="6516688" y="1885950"/>
              <a:ext cx="85725" cy="84138"/>
            </a:xfrm>
            <a:prstGeom prst="ellipse">
              <a:avLst/>
            </a:prstGeom>
            <a:noFill/>
            <a:ln w="0">
              <a:solidFill>
                <a:srgbClr val="FF0000"/>
              </a:solidFill>
              <a:round/>
              <a:headEnd/>
              <a:tailEnd/>
            </a:ln>
          </p:spPr>
          <p:txBody>
            <a:bodyPr/>
            <a:lstStyle/>
            <a:p>
              <a:endParaRPr lang="en-US"/>
            </a:p>
          </p:txBody>
        </p:sp>
        <p:sp>
          <p:nvSpPr>
            <p:cNvPr id="19660" name="Freeform 404"/>
            <p:cNvSpPr>
              <a:spLocks/>
            </p:cNvSpPr>
            <p:nvPr/>
          </p:nvSpPr>
          <p:spPr bwMode="auto">
            <a:xfrm>
              <a:off x="6364288" y="2370138"/>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CF00"/>
            </a:solidFill>
            <a:ln w="9525">
              <a:noFill/>
              <a:round/>
              <a:headEnd/>
              <a:tailEnd/>
            </a:ln>
          </p:spPr>
          <p:txBody>
            <a:bodyPr/>
            <a:lstStyle/>
            <a:p>
              <a:endParaRPr lang="en-US"/>
            </a:p>
          </p:txBody>
        </p:sp>
        <p:sp>
          <p:nvSpPr>
            <p:cNvPr id="19661" name="Freeform 405"/>
            <p:cNvSpPr>
              <a:spLocks/>
            </p:cNvSpPr>
            <p:nvPr/>
          </p:nvSpPr>
          <p:spPr bwMode="auto">
            <a:xfrm>
              <a:off x="6364288" y="2370138"/>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2" name="Freeform 406"/>
            <p:cNvSpPr>
              <a:spLocks/>
            </p:cNvSpPr>
            <p:nvPr/>
          </p:nvSpPr>
          <p:spPr bwMode="auto">
            <a:xfrm>
              <a:off x="6345238" y="3351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10FFEF"/>
            </a:solidFill>
            <a:ln w="9525">
              <a:noFill/>
              <a:round/>
              <a:headEnd/>
              <a:tailEnd/>
            </a:ln>
          </p:spPr>
          <p:txBody>
            <a:bodyPr/>
            <a:lstStyle/>
            <a:p>
              <a:endParaRPr lang="en-US"/>
            </a:p>
          </p:txBody>
        </p:sp>
        <p:sp>
          <p:nvSpPr>
            <p:cNvPr id="19663" name="Freeform 407"/>
            <p:cNvSpPr>
              <a:spLocks/>
            </p:cNvSpPr>
            <p:nvPr/>
          </p:nvSpPr>
          <p:spPr bwMode="auto">
            <a:xfrm>
              <a:off x="6345238" y="3351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64" name="Freeform 408"/>
            <p:cNvSpPr>
              <a:spLocks/>
            </p:cNvSpPr>
            <p:nvPr/>
          </p:nvSpPr>
          <p:spPr bwMode="auto">
            <a:xfrm>
              <a:off x="6345238" y="3570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00AFFF"/>
            </a:solidFill>
            <a:ln w="9525">
              <a:noFill/>
              <a:round/>
              <a:headEnd/>
              <a:tailEnd/>
            </a:ln>
          </p:spPr>
          <p:txBody>
            <a:bodyPr/>
            <a:lstStyle/>
            <a:p>
              <a:endParaRPr lang="en-US"/>
            </a:p>
          </p:txBody>
        </p:sp>
        <p:sp>
          <p:nvSpPr>
            <p:cNvPr id="19665" name="Freeform 409"/>
            <p:cNvSpPr>
              <a:spLocks/>
            </p:cNvSpPr>
            <p:nvPr/>
          </p:nvSpPr>
          <p:spPr bwMode="auto">
            <a:xfrm>
              <a:off x="6345238" y="3570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66" name="Freeform 410"/>
            <p:cNvSpPr>
              <a:spLocks/>
            </p:cNvSpPr>
            <p:nvPr/>
          </p:nvSpPr>
          <p:spPr bwMode="auto">
            <a:xfrm>
              <a:off x="6335713" y="1866900"/>
              <a:ext cx="171450" cy="246063"/>
            </a:xfrm>
            <a:custGeom>
              <a:avLst/>
              <a:gdLst>
                <a:gd name="T0" fmla="*/ 2147483647 w 108"/>
                <a:gd name="T1" fmla="*/ 2147483647 h 155"/>
                <a:gd name="T2" fmla="*/ 0 w 108"/>
                <a:gd name="T3" fmla="*/ 2147483647 h 155"/>
                <a:gd name="T4" fmla="*/ 2147483647 w 108"/>
                <a:gd name="T5" fmla="*/ 0 h 155"/>
                <a:gd name="T6" fmla="*/ 2147483647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78" y="155"/>
                  </a:moveTo>
                  <a:lnTo>
                    <a:pt x="0" y="18"/>
                  </a:lnTo>
                  <a:lnTo>
                    <a:pt x="108" y="0"/>
                  </a:lnTo>
                  <a:lnTo>
                    <a:pt x="78" y="155"/>
                  </a:lnTo>
                  <a:close/>
                </a:path>
              </a:pathLst>
            </a:custGeom>
            <a:solidFill>
              <a:srgbClr val="FF4000"/>
            </a:solidFill>
            <a:ln w="9525">
              <a:noFill/>
              <a:round/>
              <a:headEnd/>
              <a:tailEnd/>
            </a:ln>
          </p:spPr>
          <p:txBody>
            <a:bodyPr/>
            <a:lstStyle/>
            <a:p>
              <a:endParaRPr lang="en-US"/>
            </a:p>
          </p:txBody>
        </p:sp>
        <p:sp>
          <p:nvSpPr>
            <p:cNvPr id="19667" name="Freeform 411"/>
            <p:cNvSpPr>
              <a:spLocks/>
            </p:cNvSpPr>
            <p:nvPr/>
          </p:nvSpPr>
          <p:spPr bwMode="auto">
            <a:xfrm>
              <a:off x="6335713" y="1866900"/>
              <a:ext cx="171450"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68" name="Freeform 412"/>
            <p:cNvSpPr>
              <a:spLocks/>
            </p:cNvSpPr>
            <p:nvPr/>
          </p:nvSpPr>
          <p:spPr bwMode="auto">
            <a:xfrm>
              <a:off x="6316663" y="284638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8FFF70"/>
            </a:solidFill>
            <a:ln w="9525">
              <a:noFill/>
              <a:round/>
              <a:headEnd/>
              <a:tailEnd/>
            </a:ln>
          </p:spPr>
          <p:txBody>
            <a:bodyPr/>
            <a:lstStyle/>
            <a:p>
              <a:endParaRPr lang="en-US"/>
            </a:p>
          </p:txBody>
        </p:sp>
        <p:sp>
          <p:nvSpPr>
            <p:cNvPr id="19669" name="Freeform 413"/>
            <p:cNvSpPr>
              <a:spLocks/>
            </p:cNvSpPr>
            <p:nvPr/>
          </p:nvSpPr>
          <p:spPr bwMode="auto">
            <a:xfrm>
              <a:off x="6316663" y="284638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70" name="Oval 414"/>
            <p:cNvSpPr>
              <a:spLocks noChangeArrowheads="1"/>
            </p:cNvSpPr>
            <p:nvPr/>
          </p:nvSpPr>
          <p:spPr bwMode="auto">
            <a:xfrm>
              <a:off x="6440488" y="1552575"/>
              <a:ext cx="85725" cy="85725"/>
            </a:xfrm>
            <a:prstGeom prst="ellipse">
              <a:avLst/>
            </a:prstGeom>
            <a:solidFill>
              <a:srgbClr val="FF0000"/>
            </a:solidFill>
            <a:ln w="9525">
              <a:noFill/>
              <a:round/>
              <a:headEnd/>
              <a:tailEnd/>
            </a:ln>
          </p:spPr>
          <p:txBody>
            <a:bodyPr/>
            <a:lstStyle/>
            <a:p>
              <a:endParaRPr lang="en-US"/>
            </a:p>
          </p:txBody>
        </p:sp>
        <p:sp>
          <p:nvSpPr>
            <p:cNvPr id="19671" name="Oval 415"/>
            <p:cNvSpPr>
              <a:spLocks noChangeArrowheads="1"/>
            </p:cNvSpPr>
            <p:nvPr/>
          </p:nvSpPr>
          <p:spPr bwMode="auto">
            <a:xfrm>
              <a:off x="6440488" y="1552575"/>
              <a:ext cx="85725" cy="85725"/>
            </a:xfrm>
            <a:prstGeom prst="ellipse">
              <a:avLst/>
            </a:prstGeom>
            <a:noFill/>
            <a:ln w="0">
              <a:solidFill>
                <a:srgbClr val="FF0000"/>
              </a:solidFill>
              <a:round/>
              <a:headEnd/>
              <a:tailEnd/>
            </a:ln>
          </p:spPr>
          <p:txBody>
            <a:bodyPr/>
            <a:lstStyle/>
            <a:p>
              <a:endParaRPr lang="en-US"/>
            </a:p>
          </p:txBody>
        </p:sp>
        <p:sp>
          <p:nvSpPr>
            <p:cNvPr id="19672" name="Freeform 416"/>
            <p:cNvSpPr>
              <a:spLocks/>
            </p:cNvSpPr>
            <p:nvPr/>
          </p:nvSpPr>
          <p:spPr bwMode="auto">
            <a:xfrm>
              <a:off x="6288088" y="21129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8F00"/>
            </a:solidFill>
            <a:ln w="9525">
              <a:noFill/>
              <a:round/>
              <a:headEnd/>
              <a:tailEnd/>
            </a:ln>
          </p:spPr>
          <p:txBody>
            <a:bodyPr/>
            <a:lstStyle/>
            <a:p>
              <a:endParaRPr lang="en-US"/>
            </a:p>
          </p:txBody>
        </p:sp>
        <p:sp>
          <p:nvSpPr>
            <p:cNvPr id="19673" name="Freeform 417"/>
            <p:cNvSpPr>
              <a:spLocks/>
            </p:cNvSpPr>
            <p:nvPr/>
          </p:nvSpPr>
          <p:spPr bwMode="auto">
            <a:xfrm>
              <a:off x="6288088" y="21129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74" name="Freeform 418"/>
            <p:cNvSpPr>
              <a:spLocks/>
            </p:cNvSpPr>
            <p:nvPr/>
          </p:nvSpPr>
          <p:spPr bwMode="auto">
            <a:xfrm>
              <a:off x="6288088" y="1895475"/>
              <a:ext cx="171450" cy="246063"/>
            </a:xfrm>
            <a:custGeom>
              <a:avLst/>
              <a:gdLst>
                <a:gd name="T0" fmla="*/ 0 w 108"/>
                <a:gd name="T1" fmla="*/ 2147483647 h 155"/>
                <a:gd name="T2" fmla="*/ 2147483647 w 108"/>
                <a:gd name="T3" fmla="*/ 2147483647 h 155"/>
                <a:gd name="T4" fmla="*/ 2147483647 w 108"/>
                <a:gd name="T5" fmla="*/ 0 h 155"/>
                <a:gd name="T6" fmla="*/ 0 w 108"/>
                <a:gd name="T7" fmla="*/ 2147483647 h 155"/>
                <a:gd name="T8" fmla="*/ 0 60000 65536"/>
                <a:gd name="T9" fmla="*/ 0 60000 65536"/>
                <a:gd name="T10" fmla="*/ 0 60000 65536"/>
                <a:gd name="T11" fmla="*/ 0 60000 65536"/>
                <a:gd name="T12" fmla="*/ 0 w 108"/>
                <a:gd name="T13" fmla="*/ 0 h 155"/>
                <a:gd name="T14" fmla="*/ 108 w 108"/>
                <a:gd name="T15" fmla="*/ 155 h 155"/>
              </a:gdLst>
              <a:ahLst/>
              <a:cxnLst>
                <a:cxn ang="T8">
                  <a:pos x="T0" y="T1"/>
                </a:cxn>
                <a:cxn ang="T9">
                  <a:pos x="T2" y="T3"/>
                </a:cxn>
                <a:cxn ang="T10">
                  <a:pos x="T4" y="T5"/>
                </a:cxn>
                <a:cxn ang="T11">
                  <a:pos x="T6" y="T7"/>
                </a:cxn>
              </a:cxnLst>
              <a:rect l="T12" t="T13" r="T14" b="T15"/>
              <a:pathLst>
                <a:path w="108" h="155">
                  <a:moveTo>
                    <a:pt x="0" y="155"/>
                  </a:moveTo>
                  <a:lnTo>
                    <a:pt x="108" y="137"/>
                  </a:lnTo>
                  <a:lnTo>
                    <a:pt x="30" y="0"/>
                  </a:lnTo>
                  <a:lnTo>
                    <a:pt x="0" y="155"/>
                  </a:lnTo>
                  <a:close/>
                </a:path>
              </a:pathLst>
            </a:custGeom>
            <a:solidFill>
              <a:srgbClr val="FF3000"/>
            </a:solidFill>
            <a:ln w="9525">
              <a:noFill/>
              <a:round/>
              <a:headEnd/>
              <a:tailEnd/>
            </a:ln>
          </p:spPr>
          <p:txBody>
            <a:bodyPr/>
            <a:lstStyle/>
            <a:p>
              <a:endParaRPr lang="en-US"/>
            </a:p>
          </p:txBody>
        </p:sp>
        <p:sp>
          <p:nvSpPr>
            <p:cNvPr id="19675" name="Freeform 419"/>
            <p:cNvSpPr>
              <a:spLocks/>
            </p:cNvSpPr>
            <p:nvPr/>
          </p:nvSpPr>
          <p:spPr bwMode="auto">
            <a:xfrm>
              <a:off x="6288088" y="1895475"/>
              <a:ext cx="171450" cy="246063"/>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76" name="Oval 420"/>
            <p:cNvSpPr>
              <a:spLocks noChangeArrowheads="1"/>
            </p:cNvSpPr>
            <p:nvPr/>
          </p:nvSpPr>
          <p:spPr bwMode="auto">
            <a:xfrm>
              <a:off x="6411913" y="3360738"/>
              <a:ext cx="85725" cy="85725"/>
            </a:xfrm>
            <a:prstGeom prst="ellipse">
              <a:avLst/>
            </a:prstGeom>
            <a:solidFill>
              <a:srgbClr val="FF0000"/>
            </a:solidFill>
            <a:ln w="9525">
              <a:noFill/>
              <a:round/>
              <a:headEnd/>
              <a:tailEnd/>
            </a:ln>
          </p:spPr>
          <p:txBody>
            <a:bodyPr/>
            <a:lstStyle/>
            <a:p>
              <a:endParaRPr lang="en-US"/>
            </a:p>
          </p:txBody>
        </p:sp>
        <p:sp>
          <p:nvSpPr>
            <p:cNvPr id="19677" name="Oval 421"/>
            <p:cNvSpPr>
              <a:spLocks noChangeArrowheads="1"/>
            </p:cNvSpPr>
            <p:nvPr/>
          </p:nvSpPr>
          <p:spPr bwMode="auto">
            <a:xfrm>
              <a:off x="6411913" y="3360738"/>
              <a:ext cx="85725" cy="85725"/>
            </a:xfrm>
            <a:prstGeom prst="ellipse">
              <a:avLst/>
            </a:prstGeom>
            <a:noFill/>
            <a:ln w="0">
              <a:solidFill>
                <a:srgbClr val="FF0000"/>
              </a:solidFill>
              <a:round/>
              <a:headEnd/>
              <a:tailEnd/>
            </a:ln>
          </p:spPr>
          <p:txBody>
            <a:bodyPr/>
            <a:lstStyle/>
            <a:p>
              <a:endParaRPr lang="en-US"/>
            </a:p>
          </p:txBody>
        </p:sp>
        <p:sp>
          <p:nvSpPr>
            <p:cNvPr id="19678" name="Freeform 422"/>
            <p:cNvSpPr>
              <a:spLocks/>
            </p:cNvSpPr>
            <p:nvPr/>
          </p:nvSpPr>
          <p:spPr bwMode="auto">
            <a:xfrm>
              <a:off x="6269038" y="3094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50FFAF"/>
            </a:solidFill>
            <a:ln w="9525">
              <a:noFill/>
              <a:round/>
              <a:headEnd/>
              <a:tailEnd/>
            </a:ln>
          </p:spPr>
          <p:txBody>
            <a:bodyPr/>
            <a:lstStyle/>
            <a:p>
              <a:endParaRPr lang="en-US"/>
            </a:p>
          </p:txBody>
        </p:sp>
        <p:sp>
          <p:nvSpPr>
            <p:cNvPr id="19679" name="Freeform 423"/>
            <p:cNvSpPr>
              <a:spLocks/>
            </p:cNvSpPr>
            <p:nvPr/>
          </p:nvSpPr>
          <p:spPr bwMode="auto">
            <a:xfrm>
              <a:off x="6269038" y="3094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80" name="Freeform 424"/>
            <p:cNvSpPr>
              <a:spLocks/>
            </p:cNvSpPr>
            <p:nvPr/>
          </p:nvSpPr>
          <p:spPr bwMode="auto">
            <a:xfrm>
              <a:off x="6269038" y="287496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AFFF50"/>
            </a:solidFill>
            <a:ln w="9525">
              <a:noFill/>
              <a:round/>
              <a:headEnd/>
              <a:tailEnd/>
            </a:ln>
          </p:spPr>
          <p:txBody>
            <a:bodyPr/>
            <a:lstStyle/>
            <a:p>
              <a:endParaRPr lang="en-US"/>
            </a:p>
          </p:txBody>
        </p:sp>
        <p:sp>
          <p:nvSpPr>
            <p:cNvPr id="19681" name="Freeform 425"/>
            <p:cNvSpPr>
              <a:spLocks/>
            </p:cNvSpPr>
            <p:nvPr/>
          </p:nvSpPr>
          <p:spPr bwMode="auto">
            <a:xfrm>
              <a:off x="6269038" y="287496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82" name="Freeform 426"/>
            <p:cNvSpPr>
              <a:spLocks/>
            </p:cNvSpPr>
            <p:nvPr/>
          </p:nvSpPr>
          <p:spPr bwMode="auto">
            <a:xfrm>
              <a:off x="6240463" y="21415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7000"/>
            </a:solidFill>
            <a:ln w="9525">
              <a:noFill/>
              <a:round/>
              <a:headEnd/>
              <a:tailEnd/>
            </a:ln>
          </p:spPr>
          <p:txBody>
            <a:bodyPr/>
            <a:lstStyle/>
            <a:p>
              <a:endParaRPr lang="en-US"/>
            </a:p>
          </p:txBody>
        </p:sp>
        <p:sp>
          <p:nvSpPr>
            <p:cNvPr id="19683" name="Freeform 427"/>
            <p:cNvSpPr>
              <a:spLocks/>
            </p:cNvSpPr>
            <p:nvPr/>
          </p:nvSpPr>
          <p:spPr bwMode="auto">
            <a:xfrm>
              <a:off x="6240463" y="21415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4" name="Freeform 428"/>
            <p:cNvSpPr>
              <a:spLocks/>
            </p:cNvSpPr>
            <p:nvPr/>
          </p:nvSpPr>
          <p:spPr bwMode="auto">
            <a:xfrm>
              <a:off x="6240463" y="23701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CF00"/>
            </a:solidFill>
            <a:ln w="9525">
              <a:noFill/>
              <a:round/>
              <a:headEnd/>
              <a:tailEnd/>
            </a:ln>
          </p:spPr>
          <p:txBody>
            <a:bodyPr/>
            <a:lstStyle/>
            <a:p>
              <a:endParaRPr lang="en-US"/>
            </a:p>
          </p:txBody>
        </p:sp>
        <p:sp>
          <p:nvSpPr>
            <p:cNvPr id="19685" name="Freeform 429"/>
            <p:cNvSpPr>
              <a:spLocks/>
            </p:cNvSpPr>
            <p:nvPr/>
          </p:nvSpPr>
          <p:spPr bwMode="auto">
            <a:xfrm>
              <a:off x="6240463" y="23701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86" name="Freeform 430"/>
            <p:cNvSpPr>
              <a:spLocks/>
            </p:cNvSpPr>
            <p:nvPr/>
          </p:nvSpPr>
          <p:spPr bwMode="auto">
            <a:xfrm>
              <a:off x="6223000" y="312261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29" y="0"/>
                  </a:lnTo>
                  <a:lnTo>
                    <a:pt x="0" y="162"/>
                  </a:lnTo>
                  <a:close/>
                </a:path>
              </a:pathLst>
            </a:custGeom>
            <a:solidFill>
              <a:srgbClr val="60FF9F"/>
            </a:solidFill>
            <a:ln w="9525">
              <a:noFill/>
              <a:round/>
              <a:headEnd/>
              <a:tailEnd/>
            </a:ln>
          </p:spPr>
          <p:txBody>
            <a:bodyPr/>
            <a:lstStyle/>
            <a:p>
              <a:endParaRPr lang="en-US"/>
            </a:p>
          </p:txBody>
        </p:sp>
        <p:sp>
          <p:nvSpPr>
            <p:cNvPr id="19687" name="Freeform 431"/>
            <p:cNvSpPr>
              <a:spLocks/>
            </p:cNvSpPr>
            <p:nvPr/>
          </p:nvSpPr>
          <p:spPr bwMode="auto">
            <a:xfrm>
              <a:off x="6223000" y="312261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688" name="Freeform 432"/>
            <p:cNvSpPr>
              <a:spLocks/>
            </p:cNvSpPr>
            <p:nvPr/>
          </p:nvSpPr>
          <p:spPr bwMode="auto">
            <a:xfrm>
              <a:off x="6223000" y="33512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10FFEF"/>
            </a:solidFill>
            <a:ln w="9525">
              <a:noFill/>
              <a:round/>
              <a:headEnd/>
              <a:tailEnd/>
            </a:ln>
          </p:spPr>
          <p:txBody>
            <a:bodyPr/>
            <a:lstStyle/>
            <a:p>
              <a:endParaRPr lang="en-US"/>
            </a:p>
          </p:txBody>
        </p:sp>
        <p:sp>
          <p:nvSpPr>
            <p:cNvPr id="19689" name="Freeform 433"/>
            <p:cNvSpPr>
              <a:spLocks/>
            </p:cNvSpPr>
            <p:nvPr/>
          </p:nvSpPr>
          <p:spPr bwMode="auto">
            <a:xfrm>
              <a:off x="6223000" y="33512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0" name="Oval 434"/>
            <p:cNvSpPr>
              <a:spLocks noChangeArrowheads="1"/>
            </p:cNvSpPr>
            <p:nvPr/>
          </p:nvSpPr>
          <p:spPr bwMode="auto">
            <a:xfrm>
              <a:off x="6326188" y="3313113"/>
              <a:ext cx="85725" cy="85725"/>
            </a:xfrm>
            <a:prstGeom prst="ellipse">
              <a:avLst/>
            </a:prstGeom>
            <a:solidFill>
              <a:srgbClr val="FF0000"/>
            </a:solidFill>
            <a:ln w="9525">
              <a:noFill/>
              <a:round/>
              <a:headEnd/>
              <a:tailEnd/>
            </a:ln>
          </p:spPr>
          <p:txBody>
            <a:bodyPr/>
            <a:lstStyle/>
            <a:p>
              <a:endParaRPr lang="en-US"/>
            </a:p>
          </p:txBody>
        </p:sp>
        <p:sp>
          <p:nvSpPr>
            <p:cNvPr id="19691" name="Oval 435"/>
            <p:cNvSpPr>
              <a:spLocks noChangeArrowheads="1"/>
            </p:cNvSpPr>
            <p:nvPr/>
          </p:nvSpPr>
          <p:spPr bwMode="auto">
            <a:xfrm>
              <a:off x="6326188" y="3313113"/>
              <a:ext cx="85725" cy="85725"/>
            </a:xfrm>
            <a:prstGeom prst="ellipse">
              <a:avLst/>
            </a:prstGeom>
            <a:noFill/>
            <a:ln w="0">
              <a:solidFill>
                <a:srgbClr val="FF0000"/>
              </a:solidFill>
              <a:round/>
              <a:headEnd/>
              <a:tailEnd/>
            </a:ln>
          </p:spPr>
          <p:txBody>
            <a:bodyPr/>
            <a:lstStyle/>
            <a:p>
              <a:endParaRPr lang="en-US"/>
            </a:p>
          </p:txBody>
        </p:sp>
        <p:sp>
          <p:nvSpPr>
            <p:cNvPr id="19692" name="Freeform 436"/>
            <p:cNvSpPr>
              <a:spLocks/>
            </p:cNvSpPr>
            <p:nvPr/>
          </p:nvSpPr>
          <p:spPr bwMode="auto">
            <a:xfrm>
              <a:off x="6194425" y="2398713"/>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29" y="0"/>
                  </a:lnTo>
                  <a:lnTo>
                    <a:pt x="0" y="156"/>
                  </a:lnTo>
                  <a:close/>
                </a:path>
              </a:pathLst>
            </a:custGeom>
            <a:solidFill>
              <a:srgbClr val="FFAF00"/>
            </a:solidFill>
            <a:ln w="9525">
              <a:noFill/>
              <a:round/>
              <a:headEnd/>
              <a:tailEnd/>
            </a:ln>
          </p:spPr>
          <p:txBody>
            <a:bodyPr/>
            <a:lstStyle/>
            <a:p>
              <a:endParaRPr lang="en-US"/>
            </a:p>
          </p:txBody>
        </p:sp>
        <p:sp>
          <p:nvSpPr>
            <p:cNvPr id="19693" name="Freeform 437"/>
            <p:cNvSpPr>
              <a:spLocks/>
            </p:cNvSpPr>
            <p:nvPr/>
          </p:nvSpPr>
          <p:spPr bwMode="auto">
            <a:xfrm>
              <a:off x="6194425" y="2398713"/>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694" name="Freeform 438"/>
            <p:cNvSpPr>
              <a:spLocks/>
            </p:cNvSpPr>
            <p:nvPr/>
          </p:nvSpPr>
          <p:spPr bwMode="auto">
            <a:xfrm>
              <a:off x="6194425" y="261778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18"/>
                  </a:lnTo>
                  <a:lnTo>
                    <a:pt x="107" y="0"/>
                  </a:lnTo>
                  <a:lnTo>
                    <a:pt x="77" y="162"/>
                  </a:lnTo>
                  <a:close/>
                </a:path>
              </a:pathLst>
            </a:custGeom>
            <a:solidFill>
              <a:srgbClr val="EFFF10"/>
            </a:solidFill>
            <a:ln w="9525">
              <a:noFill/>
              <a:round/>
              <a:headEnd/>
              <a:tailEnd/>
            </a:ln>
          </p:spPr>
          <p:txBody>
            <a:bodyPr/>
            <a:lstStyle/>
            <a:p>
              <a:endParaRPr lang="en-US"/>
            </a:p>
          </p:txBody>
        </p:sp>
        <p:sp>
          <p:nvSpPr>
            <p:cNvPr id="19695" name="Freeform 439"/>
            <p:cNvSpPr>
              <a:spLocks/>
            </p:cNvSpPr>
            <p:nvPr/>
          </p:nvSpPr>
          <p:spPr bwMode="auto">
            <a:xfrm>
              <a:off x="6194425" y="261778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696" name="Freeform 440"/>
            <p:cNvSpPr>
              <a:spLocks/>
            </p:cNvSpPr>
            <p:nvPr/>
          </p:nvSpPr>
          <p:spPr bwMode="auto">
            <a:xfrm>
              <a:off x="6165850" y="1895475"/>
              <a:ext cx="169863" cy="246063"/>
            </a:xfrm>
            <a:custGeom>
              <a:avLst/>
              <a:gdLst>
                <a:gd name="T0" fmla="*/ 2147483647 w 107"/>
                <a:gd name="T1" fmla="*/ 2147483647 h 155"/>
                <a:gd name="T2" fmla="*/ 0 w 107"/>
                <a:gd name="T3" fmla="*/ 2147483647 h 155"/>
                <a:gd name="T4" fmla="*/ 2147483647 w 107"/>
                <a:gd name="T5" fmla="*/ 0 h 155"/>
                <a:gd name="T6" fmla="*/ 2147483647 w 107"/>
                <a:gd name="T7" fmla="*/ 2147483647 h 155"/>
                <a:gd name="T8" fmla="*/ 0 60000 65536"/>
                <a:gd name="T9" fmla="*/ 0 60000 65536"/>
                <a:gd name="T10" fmla="*/ 0 60000 65536"/>
                <a:gd name="T11" fmla="*/ 0 60000 65536"/>
                <a:gd name="T12" fmla="*/ 0 w 107"/>
                <a:gd name="T13" fmla="*/ 0 h 155"/>
                <a:gd name="T14" fmla="*/ 107 w 107"/>
                <a:gd name="T15" fmla="*/ 155 h 155"/>
              </a:gdLst>
              <a:ahLst/>
              <a:cxnLst>
                <a:cxn ang="T8">
                  <a:pos x="T0" y="T1"/>
                </a:cxn>
                <a:cxn ang="T9">
                  <a:pos x="T2" y="T3"/>
                </a:cxn>
                <a:cxn ang="T10">
                  <a:pos x="T4" y="T5"/>
                </a:cxn>
                <a:cxn ang="T11">
                  <a:pos x="T6" y="T7"/>
                </a:cxn>
              </a:cxnLst>
              <a:rect l="T12" t="T13" r="T14" b="T15"/>
              <a:pathLst>
                <a:path w="107" h="155">
                  <a:moveTo>
                    <a:pt x="77" y="155"/>
                  </a:moveTo>
                  <a:lnTo>
                    <a:pt x="0" y="18"/>
                  </a:lnTo>
                  <a:lnTo>
                    <a:pt x="107" y="0"/>
                  </a:lnTo>
                  <a:lnTo>
                    <a:pt x="77" y="155"/>
                  </a:lnTo>
                  <a:close/>
                </a:path>
              </a:pathLst>
            </a:custGeom>
            <a:solidFill>
              <a:srgbClr val="FF3000"/>
            </a:solidFill>
            <a:ln w="9525">
              <a:noFill/>
              <a:round/>
              <a:headEnd/>
              <a:tailEnd/>
            </a:ln>
          </p:spPr>
          <p:txBody>
            <a:bodyPr/>
            <a:lstStyle/>
            <a:p>
              <a:endParaRPr lang="en-US"/>
            </a:p>
          </p:txBody>
        </p:sp>
        <p:sp>
          <p:nvSpPr>
            <p:cNvPr id="19697" name="Freeform 441"/>
            <p:cNvSpPr>
              <a:spLocks/>
            </p:cNvSpPr>
            <p:nvPr/>
          </p:nvSpPr>
          <p:spPr bwMode="auto">
            <a:xfrm>
              <a:off x="6165850" y="1895475"/>
              <a:ext cx="169863" cy="246063"/>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698" name="Oval 442"/>
            <p:cNvSpPr>
              <a:spLocks noChangeArrowheads="1"/>
            </p:cNvSpPr>
            <p:nvPr/>
          </p:nvSpPr>
          <p:spPr bwMode="auto">
            <a:xfrm>
              <a:off x="6288088" y="1809750"/>
              <a:ext cx="85725" cy="85725"/>
            </a:xfrm>
            <a:prstGeom prst="ellipse">
              <a:avLst/>
            </a:prstGeom>
            <a:solidFill>
              <a:srgbClr val="FF0000"/>
            </a:solidFill>
            <a:ln w="9525">
              <a:noFill/>
              <a:round/>
              <a:headEnd/>
              <a:tailEnd/>
            </a:ln>
          </p:spPr>
          <p:txBody>
            <a:bodyPr/>
            <a:lstStyle/>
            <a:p>
              <a:endParaRPr lang="en-US"/>
            </a:p>
          </p:txBody>
        </p:sp>
        <p:sp>
          <p:nvSpPr>
            <p:cNvPr id="19699" name="Oval 443"/>
            <p:cNvSpPr>
              <a:spLocks noChangeArrowheads="1"/>
            </p:cNvSpPr>
            <p:nvPr/>
          </p:nvSpPr>
          <p:spPr bwMode="auto">
            <a:xfrm>
              <a:off x="6288088" y="1809750"/>
              <a:ext cx="85725" cy="85725"/>
            </a:xfrm>
            <a:prstGeom prst="ellipse">
              <a:avLst/>
            </a:prstGeom>
            <a:noFill/>
            <a:ln w="0">
              <a:solidFill>
                <a:srgbClr val="FF0000"/>
              </a:solidFill>
              <a:round/>
              <a:headEnd/>
              <a:tailEnd/>
            </a:ln>
          </p:spPr>
          <p:txBody>
            <a:bodyPr/>
            <a:lstStyle/>
            <a:p>
              <a:endParaRPr lang="en-US"/>
            </a:p>
          </p:txBody>
        </p:sp>
        <p:sp>
          <p:nvSpPr>
            <p:cNvPr id="19700" name="Freeform 444"/>
            <p:cNvSpPr>
              <a:spLocks/>
            </p:cNvSpPr>
            <p:nvPr/>
          </p:nvSpPr>
          <p:spPr bwMode="auto">
            <a:xfrm>
              <a:off x="6146800" y="2646363"/>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44"/>
                  </a:lnTo>
                  <a:lnTo>
                    <a:pt x="30" y="0"/>
                  </a:lnTo>
                  <a:lnTo>
                    <a:pt x="0" y="162"/>
                  </a:lnTo>
                  <a:close/>
                </a:path>
              </a:pathLst>
            </a:custGeom>
            <a:solidFill>
              <a:srgbClr val="FFFF00"/>
            </a:solidFill>
            <a:ln w="9525">
              <a:noFill/>
              <a:round/>
              <a:headEnd/>
              <a:tailEnd/>
            </a:ln>
          </p:spPr>
          <p:txBody>
            <a:bodyPr/>
            <a:lstStyle/>
            <a:p>
              <a:endParaRPr lang="en-US"/>
            </a:p>
          </p:txBody>
        </p:sp>
        <p:sp>
          <p:nvSpPr>
            <p:cNvPr id="19701" name="Freeform 445"/>
            <p:cNvSpPr>
              <a:spLocks/>
            </p:cNvSpPr>
            <p:nvPr/>
          </p:nvSpPr>
          <p:spPr bwMode="auto">
            <a:xfrm>
              <a:off x="6146800" y="2646363"/>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02" name="Freeform 446"/>
            <p:cNvSpPr>
              <a:spLocks/>
            </p:cNvSpPr>
            <p:nvPr/>
          </p:nvSpPr>
          <p:spPr bwMode="auto">
            <a:xfrm>
              <a:off x="6146800" y="287496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7" y="156"/>
                  </a:moveTo>
                  <a:lnTo>
                    <a:pt x="0" y="18"/>
                  </a:lnTo>
                  <a:lnTo>
                    <a:pt x="107" y="0"/>
                  </a:lnTo>
                  <a:lnTo>
                    <a:pt x="77" y="156"/>
                  </a:lnTo>
                  <a:close/>
                </a:path>
              </a:pathLst>
            </a:custGeom>
            <a:solidFill>
              <a:srgbClr val="AFFF50"/>
            </a:solidFill>
            <a:ln w="9525">
              <a:noFill/>
              <a:round/>
              <a:headEnd/>
              <a:tailEnd/>
            </a:ln>
          </p:spPr>
          <p:txBody>
            <a:bodyPr/>
            <a:lstStyle/>
            <a:p>
              <a:endParaRPr lang="en-US"/>
            </a:p>
          </p:txBody>
        </p:sp>
        <p:sp>
          <p:nvSpPr>
            <p:cNvPr id="19703" name="Freeform 447"/>
            <p:cNvSpPr>
              <a:spLocks/>
            </p:cNvSpPr>
            <p:nvPr/>
          </p:nvSpPr>
          <p:spPr bwMode="auto">
            <a:xfrm>
              <a:off x="6146800" y="287496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04" name="Freeform 448"/>
            <p:cNvSpPr>
              <a:spLocks/>
            </p:cNvSpPr>
            <p:nvPr/>
          </p:nvSpPr>
          <p:spPr bwMode="auto">
            <a:xfrm>
              <a:off x="6118225" y="1924050"/>
              <a:ext cx="169863" cy="255588"/>
            </a:xfrm>
            <a:custGeom>
              <a:avLst/>
              <a:gdLst>
                <a:gd name="T0" fmla="*/ 0 w 107"/>
                <a:gd name="T1" fmla="*/ 2147483647 h 161"/>
                <a:gd name="T2" fmla="*/ 2147483647 w 107"/>
                <a:gd name="T3" fmla="*/ 2147483647 h 161"/>
                <a:gd name="T4" fmla="*/ 2147483647 w 107"/>
                <a:gd name="T5" fmla="*/ 0 h 161"/>
                <a:gd name="T6" fmla="*/ 0 w 107"/>
                <a:gd name="T7" fmla="*/ 2147483647 h 161"/>
                <a:gd name="T8" fmla="*/ 0 60000 65536"/>
                <a:gd name="T9" fmla="*/ 0 60000 65536"/>
                <a:gd name="T10" fmla="*/ 0 60000 65536"/>
                <a:gd name="T11" fmla="*/ 0 60000 65536"/>
                <a:gd name="T12" fmla="*/ 0 w 107"/>
                <a:gd name="T13" fmla="*/ 0 h 161"/>
                <a:gd name="T14" fmla="*/ 107 w 107"/>
                <a:gd name="T15" fmla="*/ 161 h 161"/>
              </a:gdLst>
              <a:ahLst/>
              <a:cxnLst>
                <a:cxn ang="T8">
                  <a:pos x="T0" y="T1"/>
                </a:cxn>
                <a:cxn ang="T9">
                  <a:pos x="T2" y="T3"/>
                </a:cxn>
                <a:cxn ang="T10">
                  <a:pos x="T4" y="T5"/>
                </a:cxn>
                <a:cxn ang="T11">
                  <a:pos x="T6" y="T7"/>
                </a:cxn>
              </a:cxnLst>
              <a:rect l="T12" t="T13" r="T14" b="T15"/>
              <a:pathLst>
                <a:path w="107" h="161">
                  <a:moveTo>
                    <a:pt x="0" y="161"/>
                  </a:moveTo>
                  <a:lnTo>
                    <a:pt x="107" y="137"/>
                  </a:lnTo>
                  <a:lnTo>
                    <a:pt x="30" y="0"/>
                  </a:lnTo>
                  <a:lnTo>
                    <a:pt x="0" y="161"/>
                  </a:lnTo>
                  <a:close/>
                </a:path>
              </a:pathLst>
            </a:custGeom>
            <a:solidFill>
              <a:srgbClr val="FF1000"/>
            </a:solidFill>
            <a:ln w="9525">
              <a:noFill/>
              <a:round/>
              <a:headEnd/>
              <a:tailEnd/>
            </a:ln>
          </p:spPr>
          <p:txBody>
            <a:bodyPr/>
            <a:lstStyle/>
            <a:p>
              <a:endParaRPr lang="en-US"/>
            </a:p>
          </p:txBody>
        </p:sp>
        <p:sp>
          <p:nvSpPr>
            <p:cNvPr id="19705" name="Freeform 449"/>
            <p:cNvSpPr>
              <a:spLocks/>
            </p:cNvSpPr>
            <p:nvPr/>
          </p:nvSpPr>
          <p:spPr bwMode="auto">
            <a:xfrm>
              <a:off x="6118225" y="1924050"/>
              <a:ext cx="169863" cy="255588"/>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06" name="Freeform 450"/>
            <p:cNvSpPr>
              <a:spLocks/>
            </p:cNvSpPr>
            <p:nvPr/>
          </p:nvSpPr>
          <p:spPr bwMode="auto">
            <a:xfrm>
              <a:off x="6118225" y="2141538"/>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7" y="162"/>
                  </a:moveTo>
                  <a:lnTo>
                    <a:pt x="0" y="24"/>
                  </a:lnTo>
                  <a:lnTo>
                    <a:pt x="107" y="0"/>
                  </a:lnTo>
                  <a:lnTo>
                    <a:pt x="77" y="162"/>
                  </a:lnTo>
                  <a:close/>
                </a:path>
              </a:pathLst>
            </a:custGeom>
            <a:solidFill>
              <a:srgbClr val="FF7000"/>
            </a:solidFill>
            <a:ln w="9525">
              <a:noFill/>
              <a:round/>
              <a:headEnd/>
              <a:tailEnd/>
            </a:ln>
          </p:spPr>
          <p:txBody>
            <a:bodyPr/>
            <a:lstStyle/>
            <a:p>
              <a:endParaRPr lang="en-US"/>
            </a:p>
          </p:txBody>
        </p:sp>
        <p:sp>
          <p:nvSpPr>
            <p:cNvPr id="19707" name="Freeform 451"/>
            <p:cNvSpPr>
              <a:spLocks/>
            </p:cNvSpPr>
            <p:nvPr/>
          </p:nvSpPr>
          <p:spPr bwMode="auto">
            <a:xfrm>
              <a:off x="6118225" y="2141538"/>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08" name="Freeform 452"/>
            <p:cNvSpPr>
              <a:spLocks/>
            </p:cNvSpPr>
            <p:nvPr/>
          </p:nvSpPr>
          <p:spPr bwMode="auto">
            <a:xfrm>
              <a:off x="6099175" y="3122613"/>
              <a:ext cx="169863"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24"/>
                  </a:lnTo>
                  <a:lnTo>
                    <a:pt x="107" y="0"/>
                  </a:lnTo>
                  <a:lnTo>
                    <a:pt x="78" y="162"/>
                  </a:lnTo>
                  <a:close/>
                </a:path>
              </a:pathLst>
            </a:custGeom>
            <a:solidFill>
              <a:srgbClr val="60FF9F"/>
            </a:solidFill>
            <a:ln w="9525">
              <a:noFill/>
              <a:round/>
              <a:headEnd/>
              <a:tailEnd/>
            </a:ln>
          </p:spPr>
          <p:txBody>
            <a:bodyPr/>
            <a:lstStyle/>
            <a:p>
              <a:endParaRPr lang="en-US"/>
            </a:p>
          </p:txBody>
        </p:sp>
        <p:sp>
          <p:nvSpPr>
            <p:cNvPr id="19709" name="Freeform 453"/>
            <p:cNvSpPr>
              <a:spLocks/>
            </p:cNvSpPr>
            <p:nvPr/>
          </p:nvSpPr>
          <p:spPr bwMode="auto">
            <a:xfrm>
              <a:off x="6099175" y="3122613"/>
              <a:ext cx="169863"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10" name="Freeform 454"/>
            <p:cNvSpPr>
              <a:spLocks/>
            </p:cNvSpPr>
            <p:nvPr/>
          </p:nvSpPr>
          <p:spPr bwMode="auto">
            <a:xfrm>
              <a:off x="6099175" y="2903538"/>
              <a:ext cx="169863" cy="257175"/>
            </a:xfrm>
            <a:custGeom>
              <a:avLst/>
              <a:gdLst>
                <a:gd name="T0" fmla="*/ 0 w 107"/>
                <a:gd name="T1" fmla="*/ 2147483647 h 162"/>
                <a:gd name="T2" fmla="*/ 2147483647 w 107"/>
                <a:gd name="T3" fmla="*/ 2147483647 h 162"/>
                <a:gd name="T4" fmla="*/ 2147483647 w 107"/>
                <a:gd name="T5" fmla="*/ 0 h 162"/>
                <a:gd name="T6" fmla="*/ 0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0" y="162"/>
                  </a:moveTo>
                  <a:lnTo>
                    <a:pt x="107" y="138"/>
                  </a:lnTo>
                  <a:lnTo>
                    <a:pt x="30" y="0"/>
                  </a:lnTo>
                  <a:lnTo>
                    <a:pt x="0" y="162"/>
                  </a:lnTo>
                  <a:close/>
                </a:path>
              </a:pathLst>
            </a:custGeom>
            <a:solidFill>
              <a:srgbClr val="BFFF40"/>
            </a:solidFill>
            <a:ln w="9525">
              <a:noFill/>
              <a:round/>
              <a:headEnd/>
              <a:tailEnd/>
            </a:ln>
          </p:spPr>
          <p:txBody>
            <a:bodyPr/>
            <a:lstStyle/>
            <a:p>
              <a:endParaRPr lang="en-US"/>
            </a:p>
          </p:txBody>
        </p:sp>
        <p:sp>
          <p:nvSpPr>
            <p:cNvPr id="19711" name="Freeform 455"/>
            <p:cNvSpPr>
              <a:spLocks/>
            </p:cNvSpPr>
            <p:nvPr/>
          </p:nvSpPr>
          <p:spPr bwMode="auto">
            <a:xfrm>
              <a:off x="6099175" y="2903538"/>
              <a:ext cx="169863"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12" name="Oval 456"/>
            <p:cNvSpPr>
              <a:spLocks noChangeArrowheads="1"/>
            </p:cNvSpPr>
            <p:nvPr/>
          </p:nvSpPr>
          <p:spPr bwMode="auto">
            <a:xfrm>
              <a:off x="6223000" y="3141663"/>
              <a:ext cx="84138" cy="85725"/>
            </a:xfrm>
            <a:prstGeom prst="ellipse">
              <a:avLst/>
            </a:prstGeom>
            <a:solidFill>
              <a:srgbClr val="FF0000"/>
            </a:solidFill>
            <a:ln w="9525">
              <a:noFill/>
              <a:round/>
              <a:headEnd/>
              <a:tailEnd/>
            </a:ln>
          </p:spPr>
          <p:txBody>
            <a:bodyPr/>
            <a:lstStyle/>
            <a:p>
              <a:endParaRPr lang="en-US"/>
            </a:p>
          </p:txBody>
        </p:sp>
        <p:sp>
          <p:nvSpPr>
            <p:cNvPr id="19713" name="Oval 457"/>
            <p:cNvSpPr>
              <a:spLocks noChangeArrowheads="1"/>
            </p:cNvSpPr>
            <p:nvPr/>
          </p:nvSpPr>
          <p:spPr bwMode="auto">
            <a:xfrm>
              <a:off x="6223000" y="3141663"/>
              <a:ext cx="84138" cy="85725"/>
            </a:xfrm>
            <a:prstGeom prst="ellipse">
              <a:avLst/>
            </a:prstGeom>
            <a:noFill/>
            <a:ln w="0">
              <a:solidFill>
                <a:srgbClr val="FF0000"/>
              </a:solidFill>
              <a:round/>
              <a:headEnd/>
              <a:tailEnd/>
            </a:ln>
          </p:spPr>
          <p:txBody>
            <a:bodyPr/>
            <a:lstStyle/>
            <a:p>
              <a:endParaRPr lang="en-US"/>
            </a:p>
          </p:txBody>
        </p:sp>
        <p:sp>
          <p:nvSpPr>
            <p:cNvPr id="19714" name="Freeform 458"/>
            <p:cNvSpPr>
              <a:spLocks/>
            </p:cNvSpPr>
            <p:nvPr/>
          </p:nvSpPr>
          <p:spPr bwMode="auto">
            <a:xfrm>
              <a:off x="6070600" y="2179638"/>
              <a:ext cx="169863"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FF6000"/>
            </a:solidFill>
            <a:ln w="9525">
              <a:noFill/>
              <a:round/>
              <a:headEnd/>
              <a:tailEnd/>
            </a:ln>
          </p:spPr>
          <p:txBody>
            <a:bodyPr/>
            <a:lstStyle/>
            <a:p>
              <a:endParaRPr lang="en-US"/>
            </a:p>
          </p:txBody>
        </p:sp>
        <p:sp>
          <p:nvSpPr>
            <p:cNvPr id="19715" name="Freeform 459"/>
            <p:cNvSpPr>
              <a:spLocks/>
            </p:cNvSpPr>
            <p:nvPr/>
          </p:nvSpPr>
          <p:spPr bwMode="auto">
            <a:xfrm>
              <a:off x="6070600" y="2179638"/>
              <a:ext cx="169863"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16" name="Freeform 460"/>
            <p:cNvSpPr>
              <a:spLocks/>
            </p:cNvSpPr>
            <p:nvPr/>
          </p:nvSpPr>
          <p:spPr bwMode="auto">
            <a:xfrm>
              <a:off x="6070600" y="2398713"/>
              <a:ext cx="169863" cy="247650"/>
            </a:xfrm>
            <a:custGeom>
              <a:avLst/>
              <a:gdLst>
                <a:gd name="T0" fmla="*/ 2147483647 w 107"/>
                <a:gd name="T1" fmla="*/ 2147483647 h 156"/>
                <a:gd name="T2" fmla="*/ 0 w 107"/>
                <a:gd name="T3" fmla="*/ 2147483647 h 156"/>
                <a:gd name="T4" fmla="*/ 2147483647 w 107"/>
                <a:gd name="T5" fmla="*/ 0 h 156"/>
                <a:gd name="T6" fmla="*/ 2147483647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78" y="156"/>
                  </a:moveTo>
                  <a:lnTo>
                    <a:pt x="0" y="18"/>
                  </a:lnTo>
                  <a:lnTo>
                    <a:pt x="107" y="0"/>
                  </a:lnTo>
                  <a:lnTo>
                    <a:pt x="78" y="156"/>
                  </a:lnTo>
                  <a:close/>
                </a:path>
              </a:pathLst>
            </a:custGeom>
            <a:solidFill>
              <a:srgbClr val="FFAF00"/>
            </a:solidFill>
            <a:ln w="9525">
              <a:noFill/>
              <a:round/>
              <a:headEnd/>
              <a:tailEnd/>
            </a:ln>
          </p:spPr>
          <p:txBody>
            <a:bodyPr/>
            <a:lstStyle/>
            <a:p>
              <a:endParaRPr lang="en-US"/>
            </a:p>
          </p:txBody>
        </p:sp>
        <p:sp>
          <p:nvSpPr>
            <p:cNvPr id="19717" name="Freeform 461"/>
            <p:cNvSpPr>
              <a:spLocks/>
            </p:cNvSpPr>
            <p:nvPr/>
          </p:nvSpPr>
          <p:spPr bwMode="auto">
            <a:xfrm>
              <a:off x="6070600" y="2398713"/>
              <a:ext cx="169863"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18" name="Freeform 462"/>
            <p:cNvSpPr>
              <a:spLocks/>
            </p:cNvSpPr>
            <p:nvPr/>
          </p:nvSpPr>
          <p:spPr bwMode="auto">
            <a:xfrm>
              <a:off x="6022975" y="2646363"/>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FF00"/>
            </a:solidFill>
            <a:ln w="9525">
              <a:noFill/>
              <a:round/>
              <a:headEnd/>
              <a:tailEnd/>
            </a:ln>
          </p:spPr>
          <p:txBody>
            <a:bodyPr/>
            <a:lstStyle/>
            <a:p>
              <a:endParaRPr lang="en-US"/>
            </a:p>
          </p:txBody>
        </p:sp>
        <p:sp>
          <p:nvSpPr>
            <p:cNvPr id="19719" name="Freeform 463"/>
            <p:cNvSpPr>
              <a:spLocks/>
            </p:cNvSpPr>
            <p:nvPr/>
          </p:nvSpPr>
          <p:spPr bwMode="auto">
            <a:xfrm>
              <a:off x="6022975" y="2646363"/>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20" name="Freeform 464"/>
            <p:cNvSpPr>
              <a:spLocks/>
            </p:cNvSpPr>
            <p:nvPr/>
          </p:nvSpPr>
          <p:spPr bwMode="auto">
            <a:xfrm>
              <a:off x="6022975" y="242728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38"/>
                  </a:lnTo>
                  <a:lnTo>
                    <a:pt x="30" y="0"/>
                  </a:lnTo>
                  <a:lnTo>
                    <a:pt x="0" y="162"/>
                  </a:lnTo>
                  <a:close/>
                </a:path>
              </a:pathLst>
            </a:custGeom>
            <a:solidFill>
              <a:srgbClr val="FF9F00"/>
            </a:solidFill>
            <a:ln w="9525">
              <a:noFill/>
              <a:round/>
              <a:headEnd/>
              <a:tailEnd/>
            </a:ln>
          </p:spPr>
          <p:txBody>
            <a:bodyPr/>
            <a:lstStyle/>
            <a:p>
              <a:endParaRPr lang="en-US"/>
            </a:p>
          </p:txBody>
        </p:sp>
        <p:sp>
          <p:nvSpPr>
            <p:cNvPr id="19721" name="Freeform 465"/>
            <p:cNvSpPr>
              <a:spLocks/>
            </p:cNvSpPr>
            <p:nvPr/>
          </p:nvSpPr>
          <p:spPr bwMode="auto">
            <a:xfrm>
              <a:off x="6022975" y="242728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3"/>
                  </a:lnTo>
                  <a:lnTo>
                    <a:pt x="5" y="0"/>
                  </a:lnTo>
                </a:path>
              </a:pathLst>
            </a:custGeom>
            <a:noFill/>
            <a:ln w="0">
              <a:solidFill>
                <a:srgbClr val="000000"/>
              </a:solidFill>
              <a:round/>
              <a:headEnd/>
              <a:tailEnd/>
            </a:ln>
          </p:spPr>
          <p:txBody>
            <a:bodyPr/>
            <a:lstStyle/>
            <a:p>
              <a:endParaRPr lang="en-US"/>
            </a:p>
          </p:txBody>
        </p:sp>
        <p:sp>
          <p:nvSpPr>
            <p:cNvPr id="19722" name="Oval 466"/>
            <p:cNvSpPr>
              <a:spLocks noChangeArrowheads="1"/>
            </p:cNvSpPr>
            <p:nvPr/>
          </p:nvSpPr>
          <p:spPr bwMode="auto">
            <a:xfrm>
              <a:off x="6127750" y="2055813"/>
              <a:ext cx="85725" cy="85725"/>
            </a:xfrm>
            <a:prstGeom prst="ellipse">
              <a:avLst/>
            </a:prstGeom>
            <a:solidFill>
              <a:srgbClr val="FF0000"/>
            </a:solidFill>
            <a:ln w="9525">
              <a:noFill/>
              <a:round/>
              <a:headEnd/>
              <a:tailEnd/>
            </a:ln>
          </p:spPr>
          <p:txBody>
            <a:bodyPr/>
            <a:lstStyle/>
            <a:p>
              <a:endParaRPr lang="en-US"/>
            </a:p>
          </p:txBody>
        </p:sp>
        <p:sp>
          <p:nvSpPr>
            <p:cNvPr id="19723" name="Oval 467"/>
            <p:cNvSpPr>
              <a:spLocks noChangeArrowheads="1"/>
            </p:cNvSpPr>
            <p:nvPr/>
          </p:nvSpPr>
          <p:spPr bwMode="auto">
            <a:xfrm>
              <a:off x="6127750" y="2055813"/>
              <a:ext cx="85725" cy="85725"/>
            </a:xfrm>
            <a:prstGeom prst="ellipse">
              <a:avLst/>
            </a:prstGeom>
            <a:noFill/>
            <a:ln w="0">
              <a:solidFill>
                <a:srgbClr val="FF0000"/>
              </a:solidFill>
              <a:round/>
              <a:headEnd/>
              <a:tailEnd/>
            </a:ln>
          </p:spPr>
          <p:txBody>
            <a:bodyPr/>
            <a:lstStyle/>
            <a:p>
              <a:endParaRPr lang="en-US"/>
            </a:p>
          </p:txBody>
        </p:sp>
        <p:sp>
          <p:nvSpPr>
            <p:cNvPr id="19724" name="Oval 468"/>
            <p:cNvSpPr>
              <a:spLocks noChangeArrowheads="1"/>
            </p:cNvSpPr>
            <p:nvPr/>
          </p:nvSpPr>
          <p:spPr bwMode="auto">
            <a:xfrm>
              <a:off x="6099175" y="1970088"/>
              <a:ext cx="85725" cy="85725"/>
            </a:xfrm>
            <a:prstGeom prst="ellipse">
              <a:avLst/>
            </a:prstGeom>
            <a:solidFill>
              <a:srgbClr val="FF0000"/>
            </a:solidFill>
            <a:ln w="9525">
              <a:noFill/>
              <a:round/>
              <a:headEnd/>
              <a:tailEnd/>
            </a:ln>
          </p:spPr>
          <p:txBody>
            <a:bodyPr/>
            <a:lstStyle/>
            <a:p>
              <a:endParaRPr lang="en-US"/>
            </a:p>
          </p:txBody>
        </p:sp>
        <p:sp>
          <p:nvSpPr>
            <p:cNvPr id="19725" name="Oval 469"/>
            <p:cNvSpPr>
              <a:spLocks noChangeArrowheads="1"/>
            </p:cNvSpPr>
            <p:nvPr/>
          </p:nvSpPr>
          <p:spPr bwMode="auto">
            <a:xfrm>
              <a:off x="6099175" y="1970088"/>
              <a:ext cx="85725" cy="85725"/>
            </a:xfrm>
            <a:prstGeom prst="ellipse">
              <a:avLst/>
            </a:prstGeom>
            <a:noFill/>
            <a:ln w="0">
              <a:solidFill>
                <a:srgbClr val="FF0000"/>
              </a:solidFill>
              <a:round/>
              <a:headEnd/>
              <a:tailEnd/>
            </a:ln>
          </p:spPr>
          <p:txBody>
            <a:bodyPr/>
            <a:lstStyle/>
            <a:p>
              <a:endParaRPr lang="en-US"/>
            </a:p>
          </p:txBody>
        </p:sp>
        <p:sp>
          <p:nvSpPr>
            <p:cNvPr id="19726" name="Freeform 470"/>
            <p:cNvSpPr>
              <a:spLocks/>
            </p:cNvSpPr>
            <p:nvPr/>
          </p:nvSpPr>
          <p:spPr bwMode="auto">
            <a:xfrm>
              <a:off x="5994400" y="1924050"/>
              <a:ext cx="171450" cy="255588"/>
            </a:xfrm>
            <a:custGeom>
              <a:avLst/>
              <a:gdLst>
                <a:gd name="T0" fmla="*/ 2147483647 w 108"/>
                <a:gd name="T1" fmla="*/ 2147483647 h 161"/>
                <a:gd name="T2" fmla="*/ 0 w 108"/>
                <a:gd name="T3" fmla="*/ 2147483647 h 161"/>
                <a:gd name="T4" fmla="*/ 2147483647 w 108"/>
                <a:gd name="T5" fmla="*/ 0 h 161"/>
                <a:gd name="T6" fmla="*/ 2147483647 w 108"/>
                <a:gd name="T7" fmla="*/ 2147483647 h 161"/>
                <a:gd name="T8" fmla="*/ 0 60000 65536"/>
                <a:gd name="T9" fmla="*/ 0 60000 65536"/>
                <a:gd name="T10" fmla="*/ 0 60000 65536"/>
                <a:gd name="T11" fmla="*/ 0 60000 65536"/>
                <a:gd name="T12" fmla="*/ 0 w 108"/>
                <a:gd name="T13" fmla="*/ 0 h 161"/>
                <a:gd name="T14" fmla="*/ 108 w 108"/>
                <a:gd name="T15" fmla="*/ 161 h 161"/>
              </a:gdLst>
              <a:ahLst/>
              <a:cxnLst>
                <a:cxn ang="T8">
                  <a:pos x="T0" y="T1"/>
                </a:cxn>
                <a:cxn ang="T9">
                  <a:pos x="T2" y="T3"/>
                </a:cxn>
                <a:cxn ang="T10">
                  <a:pos x="T4" y="T5"/>
                </a:cxn>
                <a:cxn ang="T11">
                  <a:pos x="T6" y="T7"/>
                </a:cxn>
              </a:cxnLst>
              <a:rect l="T12" t="T13" r="T14" b="T15"/>
              <a:pathLst>
                <a:path w="108" h="161">
                  <a:moveTo>
                    <a:pt x="78" y="161"/>
                  </a:moveTo>
                  <a:lnTo>
                    <a:pt x="0" y="17"/>
                  </a:lnTo>
                  <a:lnTo>
                    <a:pt x="108" y="0"/>
                  </a:lnTo>
                  <a:lnTo>
                    <a:pt x="78" y="161"/>
                  </a:lnTo>
                  <a:close/>
                </a:path>
              </a:pathLst>
            </a:custGeom>
            <a:solidFill>
              <a:srgbClr val="FF1000"/>
            </a:solidFill>
            <a:ln w="9525">
              <a:noFill/>
              <a:round/>
              <a:headEnd/>
              <a:tailEnd/>
            </a:ln>
          </p:spPr>
          <p:txBody>
            <a:bodyPr/>
            <a:lstStyle/>
            <a:p>
              <a:endParaRPr lang="en-US"/>
            </a:p>
          </p:txBody>
        </p:sp>
        <p:sp>
          <p:nvSpPr>
            <p:cNvPr id="19727" name="Freeform 471"/>
            <p:cNvSpPr>
              <a:spLocks/>
            </p:cNvSpPr>
            <p:nvPr/>
          </p:nvSpPr>
          <p:spPr bwMode="auto">
            <a:xfrm>
              <a:off x="5994400" y="1924050"/>
              <a:ext cx="171450" cy="255588"/>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28" name="Oval 472"/>
            <p:cNvSpPr>
              <a:spLocks noChangeArrowheads="1"/>
            </p:cNvSpPr>
            <p:nvPr/>
          </p:nvSpPr>
          <p:spPr bwMode="auto">
            <a:xfrm>
              <a:off x="6070600" y="2874963"/>
              <a:ext cx="85725" cy="85725"/>
            </a:xfrm>
            <a:prstGeom prst="ellipse">
              <a:avLst/>
            </a:prstGeom>
            <a:solidFill>
              <a:srgbClr val="FF0000"/>
            </a:solidFill>
            <a:ln w="9525">
              <a:noFill/>
              <a:round/>
              <a:headEnd/>
              <a:tailEnd/>
            </a:ln>
          </p:spPr>
          <p:txBody>
            <a:bodyPr/>
            <a:lstStyle/>
            <a:p>
              <a:endParaRPr lang="en-US"/>
            </a:p>
          </p:txBody>
        </p:sp>
        <p:sp>
          <p:nvSpPr>
            <p:cNvPr id="19729" name="Oval 473"/>
            <p:cNvSpPr>
              <a:spLocks noChangeArrowheads="1"/>
            </p:cNvSpPr>
            <p:nvPr/>
          </p:nvSpPr>
          <p:spPr bwMode="auto">
            <a:xfrm>
              <a:off x="6070600" y="2874963"/>
              <a:ext cx="85725" cy="85725"/>
            </a:xfrm>
            <a:prstGeom prst="ellipse">
              <a:avLst/>
            </a:prstGeom>
            <a:noFill/>
            <a:ln w="0">
              <a:solidFill>
                <a:srgbClr val="FF0000"/>
              </a:solidFill>
              <a:round/>
              <a:headEnd/>
              <a:tailEnd/>
            </a:ln>
          </p:spPr>
          <p:txBody>
            <a:bodyPr/>
            <a:lstStyle/>
            <a:p>
              <a:endParaRPr lang="en-US"/>
            </a:p>
          </p:txBody>
        </p:sp>
        <p:sp>
          <p:nvSpPr>
            <p:cNvPr id="19730" name="Freeform 474"/>
            <p:cNvSpPr>
              <a:spLocks/>
            </p:cNvSpPr>
            <p:nvPr/>
          </p:nvSpPr>
          <p:spPr bwMode="auto">
            <a:xfrm>
              <a:off x="5965825" y="2684463"/>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FFDF00"/>
            </a:solidFill>
            <a:ln w="9525">
              <a:noFill/>
              <a:round/>
              <a:headEnd/>
              <a:tailEnd/>
            </a:ln>
          </p:spPr>
          <p:txBody>
            <a:bodyPr/>
            <a:lstStyle/>
            <a:p>
              <a:endParaRPr lang="en-US"/>
            </a:p>
          </p:txBody>
        </p:sp>
        <p:sp>
          <p:nvSpPr>
            <p:cNvPr id="19731" name="Freeform 475"/>
            <p:cNvSpPr>
              <a:spLocks/>
            </p:cNvSpPr>
            <p:nvPr/>
          </p:nvSpPr>
          <p:spPr bwMode="auto">
            <a:xfrm>
              <a:off x="5965825" y="2684463"/>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32" name="Freeform 476"/>
            <p:cNvSpPr>
              <a:spLocks/>
            </p:cNvSpPr>
            <p:nvPr/>
          </p:nvSpPr>
          <p:spPr bwMode="auto">
            <a:xfrm>
              <a:off x="5842000" y="268446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78" y="156"/>
                  </a:moveTo>
                  <a:lnTo>
                    <a:pt x="0" y="18"/>
                  </a:lnTo>
                  <a:lnTo>
                    <a:pt x="114" y="0"/>
                  </a:lnTo>
                  <a:lnTo>
                    <a:pt x="78" y="156"/>
                  </a:lnTo>
                  <a:close/>
                </a:path>
              </a:pathLst>
            </a:custGeom>
            <a:solidFill>
              <a:srgbClr val="FFDF00"/>
            </a:solidFill>
            <a:ln w="9525">
              <a:noFill/>
              <a:round/>
              <a:headEnd/>
              <a:tailEnd/>
            </a:ln>
          </p:spPr>
          <p:txBody>
            <a:bodyPr/>
            <a:lstStyle/>
            <a:p>
              <a:endParaRPr lang="en-US"/>
            </a:p>
          </p:txBody>
        </p:sp>
        <p:sp>
          <p:nvSpPr>
            <p:cNvPr id="19733" name="Freeform 477"/>
            <p:cNvSpPr>
              <a:spLocks/>
            </p:cNvSpPr>
            <p:nvPr/>
          </p:nvSpPr>
          <p:spPr bwMode="auto">
            <a:xfrm>
              <a:off x="5842000" y="268446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34" name="Freeform 478"/>
            <p:cNvSpPr>
              <a:spLocks/>
            </p:cNvSpPr>
            <p:nvPr/>
          </p:nvSpPr>
          <p:spPr bwMode="auto">
            <a:xfrm>
              <a:off x="5965825" y="2903538"/>
              <a:ext cx="180975" cy="257175"/>
            </a:xfrm>
            <a:custGeom>
              <a:avLst/>
              <a:gdLst>
                <a:gd name="T0" fmla="*/ 2147483647 w 114"/>
                <a:gd name="T1" fmla="*/ 2147483647 h 162"/>
                <a:gd name="T2" fmla="*/ 0 w 114"/>
                <a:gd name="T3" fmla="*/ 2147483647 h 162"/>
                <a:gd name="T4" fmla="*/ 2147483647 w 114"/>
                <a:gd name="T5" fmla="*/ 0 h 162"/>
                <a:gd name="T6" fmla="*/ 2147483647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84" y="162"/>
                  </a:moveTo>
                  <a:lnTo>
                    <a:pt x="0" y="18"/>
                  </a:lnTo>
                  <a:lnTo>
                    <a:pt x="114" y="0"/>
                  </a:lnTo>
                  <a:lnTo>
                    <a:pt x="84" y="162"/>
                  </a:lnTo>
                  <a:close/>
                </a:path>
              </a:pathLst>
            </a:custGeom>
            <a:solidFill>
              <a:srgbClr val="BFFF40"/>
            </a:solidFill>
            <a:ln w="9525">
              <a:noFill/>
              <a:round/>
              <a:headEnd/>
              <a:tailEnd/>
            </a:ln>
          </p:spPr>
          <p:txBody>
            <a:bodyPr/>
            <a:lstStyle/>
            <a:p>
              <a:endParaRPr lang="en-US"/>
            </a:p>
          </p:txBody>
        </p:sp>
        <p:sp>
          <p:nvSpPr>
            <p:cNvPr id="19735" name="Freeform 479"/>
            <p:cNvSpPr>
              <a:spLocks/>
            </p:cNvSpPr>
            <p:nvPr/>
          </p:nvSpPr>
          <p:spPr bwMode="auto">
            <a:xfrm>
              <a:off x="5965825" y="2903538"/>
              <a:ext cx="180975"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4" y="27"/>
                  </a:moveTo>
                  <a:lnTo>
                    <a:pt x="0" y="3"/>
                  </a:lnTo>
                  <a:lnTo>
                    <a:pt x="19" y="0"/>
                  </a:lnTo>
                </a:path>
              </a:pathLst>
            </a:custGeom>
            <a:noFill/>
            <a:ln w="0">
              <a:solidFill>
                <a:srgbClr val="000000"/>
              </a:solidFill>
              <a:round/>
              <a:headEnd/>
              <a:tailEnd/>
            </a:ln>
          </p:spPr>
          <p:txBody>
            <a:bodyPr/>
            <a:lstStyle/>
            <a:p>
              <a:endParaRPr lang="en-US"/>
            </a:p>
          </p:txBody>
        </p:sp>
        <p:sp>
          <p:nvSpPr>
            <p:cNvPr id="19736" name="Oval 480"/>
            <p:cNvSpPr>
              <a:spLocks noChangeArrowheads="1"/>
            </p:cNvSpPr>
            <p:nvPr/>
          </p:nvSpPr>
          <p:spPr bwMode="auto">
            <a:xfrm>
              <a:off x="6089650" y="2065338"/>
              <a:ext cx="85725" cy="85725"/>
            </a:xfrm>
            <a:prstGeom prst="ellipse">
              <a:avLst/>
            </a:prstGeom>
            <a:solidFill>
              <a:srgbClr val="FF0000"/>
            </a:solidFill>
            <a:ln w="9525">
              <a:noFill/>
              <a:round/>
              <a:headEnd/>
              <a:tailEnd/>
            </a:ln>
          </p:spPr>
          <p:txBody>
            <a:bodyPr/>
            <a:lstStyle/>
            <a:p>
              <a:endParaRPr lang="en-US"/>
            </a:p>
          </p:txBody>
        </p:sp>
        <p:sp>
          <p:nvSpPr>
            <p:cNvPr id="19737" name="Oval 481"/>
            <p:cNvSpPr>
              <a:spLocks noChangeArrowheads="1"/>
            </p:cNvSpPr>
            <p:nvPr/>
          </p:nvSpPr>
          <p:spPr bwMode="auto">
            <a:xfrm>
              <a:off x="6089650" y="2065338"/>
              <a:ext cx="85725" cy="85725"/>
            </a:xfrm>
            <a:prstGeom prst="ellipse">
              <a:avLst/>
            </a:prstGeom>
            <a:noFill/>
            <a:ln w="0">
              <a:solidFill>
                <a:srgbClr val="FF0000"/>
              </a:solidFill>
              <a:round/>
              <a:headEnd/>
              <a:tailEnd/>
            </a:ln>
          </p:spPr>
          <p:txBody>
            <a:bodyPr/>
            <a:lstStyle/>
            <a:p>
              <a:endParaRPr lang="en-US"/>
            </a:p>
          </p:txBody>
        </p:sp>
        <p:sp>
          <p:nvSpPr>
            <p:cNvPr id="19738" name="Freeform 482"/>
            <p:cNvSpPr>
              <a:spLocks/>
            </p:cNvSpPr>
            <p:nvPr/>
          </p:nvSpPr>
          <p:spPr bwMode="auto">
            <a:xfrm>
              <a:off x="5946775" y="1951038"/>
              <a:ext cx="171450" cy="257175"/>
            </a:xfrm>
            <a:custGeom>
              <a:avLst/>
              <a:gdLst>
                <a:gd name="T0" fmla="*/ 0 w 108"/>
                <a:gd name="T1" fmla="*/ 2147483647 h 162"/>
                <a:gd name="T2" fmla="*/ 2147483647 w 108"/>
                <a:gd name="T3" fmla="*/ 2147483647 h 162"/>
                <a:gd name="T4" fmla="*/ 2147483647 w 108"/>
                <a:gd name="T5" fmla="*/ 0 h 162"/>
                <a:gd name="T6" fmla="*/ 0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0" y="162"/>
                  </a:moveTo>
                  <a:lnTo>
                    <a:pt x="108" y="144"/>
                  </a:lnTo>
                  <a:lnTo>
                    <a:pt x="30" y="0"/>
                  </a:lnTo>
                  <a:lnTo>
                    <a:pt x="0" y="162"/>
                  </a:lnTo>
                  <a:close/>
                </a:path>
              </a:pathLst>
            </a:custGeom>
            <a:solidFill>
              <a:srgbClr val="FF0000"/>
            </a:solidFill>
            <a:ln w="9525">
              <a:noFill/>
              <a:round/>
              <a:headEnd/>
              <a:tailEnd/>
            </a:ln>
          </p:spPr>
          <p:txBody>
            <a:bodyPr/>
            <a:lstStyle/>
            <a:p>
              <a:endParaRPr lang="en-US"/>
            </a:p>
          </p:txBody>
        </p:sp>
        <p:sp>
          <p:nvSpPr>
            <p:cNvPr id="19739" name="Freeform 483"/>
            <p:cNvSpPr>
              <a:spLocks/>
            </p:cNvSpPr>
            <p:nvPr/>
          </p:nvSpPr>
          <p:spPr bwMode="auto">
            <a:xfrm>
              <a:off x="5946775" y="1951038"/>
              <a:ext cx="171450" cy="257175"/>
            </a:xfrm>
            <a:custGeom>
              <a:avLst/>
              <a:gdLst>
                <a:gd name="T0" fmla="*/ 0 w 18"/>
                <a:gd name="T1" fmla="*/ 2147483647 h 27"/>
                <a:gd name="T2" fmla="*/ 2147483647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0" y="27"/>
                  </a:moveTo>
                  <a:lnTo>
                    <a:pt x="18" y="24"/>
                  </a:lnTo>
                  <a:lnTo>
                    <a:pt x="5" y="0"/>
                  </a:lnTo>
                </a:path>
              </a:pathLst>
            </a:custGeom>
            <a:noFill/>
            <a:ln w="0">
              <a:solidFill>
                <a:srgbClr val="000000"/>
              </a:solidFill>
              <a:round/>
              <a:headEnd/>
              <a:tailEnd/>
            </a:ln>
          </p:spPr>
          <p:txBody>
            <a:bodyPr/>
            <a:lstStyle/>
            <a:p>
              <a:endParaRPr lang="en-US"/>
            </a:p>
          </p:txBody>
        </p:sp>
        <p:sp>
          <p:nvSpPr>
            <p:cNvPr id="19740" name="Freeform 484"/>
            <p:cNvSpPr>
              <a:spLocks/>
            </p:cNvSpPr>
            <p:nvPr/>
          </p:nvSpPr>
          <p:spPr bwMode="auto">
            <a:xfrm>
              <a:off x="5946775" y="2179638"/>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FF6000"/>
            </a:solidFill>
            <a:ln w="9525">
              <a:noFill/>
              <a:round/>
              <a:headEnd/>
              <a:tailEnd/>
            </a:ln>
          </p:spPr>
          <p:txBody>
            <a:bodyPr/>
            <a:lstStyle/>
            <a:p>
              <a:endParaRPr lang="en-US"/>
            </a:p>
          </p:txBody>
        </p:sp>
        <p:sp>
          <p:nvSpPr>
            <p:cNvPr id="19741" name="Freeform 485"/>
            <p:cNvSpPr>
              <a:spLocks/>
            </p:cNvSpPr>
            <p:nvPr/>
          </p:nvSpPr>
          <p:spPr bwMode="auto">
            <a:xfrm>
              <a:off x="5946775" y="2179638"/>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42" name="Freeform 486"/>
            <p:cNvSpPr>
              <a:spLocks/>
            </p:cNvSpPr>
            <p:nvPr/>
          </p:nvSpPr>
          <p:spPr bwMode="auto">
            <a:xfrm>
              <a:off x="5899150" y="2208213"/>
              <a:ext cx="171450" cy="247650"/>
            </a:xfrm>
            <a:custGeom>
              <a:avLst/>
              <a:gdLst>
                <a:gd name="T0" fmla="*/ 0 w 108"/>
                <a:gd name="T1" fmla="*/ 2147483647 h 156"/>
                <a:gd name="T2" fmla="*/ 2147483647 w 108"/>
                <a:gd name="T3" fmla="*/ 2147483647 h 156"/>
                <a:gd name="T4" fmla="*/ 2147483647 w 108"/>
                <a:gd name="T5" fmla="*/ 0 h 156"/>
                <a:gd name="T6" fmla="*/ 0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0" y="156"/>
                  </a:moveTo>
                  <a:lnTo>
                    <a:pt x="108" y="138"/>
                  </a:lnTo>
                  <a:lnTo>
                    <a:pt x="30" y="0"/>
                  </a:lnTo>
                  <a:lnTo>
                    <a:pt x="0" y="156"/>
                  </a:lnTo>
                  <a:close/>
                </a:path>
              </a:pathLst>
            </a:custGeom>
            <a:solidFill>
              <a:srgbClr val="FF4000"/>
            </a:solidFill>
            <a:ln w="9525">
              <a:noFill/>
              <a:round/>
              <a:headEnd/>
              <a:tailEnd/>
            </a:ln>
          </p:spPr>
          <p:txBody>
            <a:bodyPr/>
            <a:lstStyle/>
            <a:p>
              <a:endParaRPr lang="en-US"/>
            </a:p>
          </p:txBody>
        </p:sp>
        <p:sp>
          <p:nvSpPr>
            <p:cNvPr id="19743" name="Freeform 487"/>
            <p:cNvSpPr>
              <a:spLocks/>
            </p:cNvSpPr>
            <p:nvPr/>
          </p:nvSpPr>
          <p:spPr bwMode="auto">
            <a:xfrm>
              <a:off x="5899150" y="2208213"/>
              <a:ext cx="171450"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44" name="Freeform 488"/>
            <p:cNvSpPr>
              <a:spLocks/>
            </p:cNvSpPr>
            <p:nvPr/>
          </p:nvSpPr>
          <p:spPr bwMode="auto">
            <a:xfrm>
              <a:off x="5899150" y="242728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18"/>
                  </a:lnTo>
                  <a:lnTo>
                    <a:pt x="108" y="0"/>
                  </a:lnTo>
                  <a:lnTo>
                    <a:pt x="78" y="162"/>
                  </a:lnTo>
                  <a:close/>
                </a:path>
              </a:pathLst>
            </a:custGeom>
            <a:solidFill>
              <a:srgbClr val="FF9F00"/>
            </a:solidFill>
            <a:ln w="9525">
              <a:noFill/>
              <a:round/>
              <a:headEnd/>
              <a:tailEnd/>
            </a:ln>
          </p:spPr>
          <p:txBody>
            <a:bodyPr/>
            <a:lstStyle/>
            <a:p>
              <a:endParaRPr lang="en-US"/>
            </a:p>
          </p:txBody>
        </p:sp>
        <p:sp>
          <p:nvSpPr>
            <p:cNvPr id="19745" name="Freeform 489"/>
            <p:cNvSpPr>
              <a:spLocks/>
            </p:cNvSpPr>
            <p:nvPr/>
          </p:nvSpPr>
          <p:spPr bwMode="auto">
            <a:xfrm>
              <a:off x="5899150" y="242728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46" name="Freeform 490"/>
            <p:cNvSpPr>
              <a:spLocks/>
            </p:cNvSpPr>
            <p:nvPr/>
          </p:nvSpPr>
          <p:spPr bwMode="auto">
            <a:xfrm>
              <a:off x="5842000" y="2455863"/>
              <a:ext cx="180975" cy="257175"/>
            </a:xfrm>
            <a:custGeom>
              <a:avLst/>
              <a:gdLst>
                <a:gd name="T0" fmla="*/ 0 w 114"/>
                <a:gd name="T1" fmla="*/ 2147483647 h 162"/>
                <a:gd name="T2" fmla="*/ 2147483647 w 114"/>
                <a:gd name="T3" fmla="*/ 2147483647 h 162"/>
                <a:gd name="T4" fmla="*/ 2147483647 w 114"/>
                <a:gd name="T5" fmla="*/ 0 h 162"/>
                <a:gd name="T6" fmla="*/ 0 w 114"/>
                <a:gd name="T7" fmla="*/ 2147483647 h 162"/>
                <a:gd name="T8" fmla="*/ 0 60000 65536"/>
                <a:gd name="T9" fmla="*/ 0 60000 65536"/>
                <a:gd name="T10" fmla="*/ 0 60000 65536"/>
                <a:gd name="T11" fmla="*/ 0 60000 65536"/>
                <a:gd name="T12" fmla="*/ 0 w 114"/>
                <a:gd name="T13" fmla="*/ 0 h 162"/>
                <a:gd name="T14" fmla="*/ 114 w 114"/>
                <a:gd name="T15" fmla="*/ 162 h 162"/>
              </a:gdLst>
              <a:ahLst/>
              <a:cxnLst>
                <a:cxn ang="T8">
                  <a:pos x="T0" y="T1"/>
                </a:cxn>
                <a:cxn ang="T9">
                  <a:pos x="T2" y="T3"/>
                </a:cxn>
                <a:cxn ang="T10">
                  <a:pos x="T4" y="T5"/>
                </a:cxn>
                <a:cxn ang="T11">
                  <a:pos x="T6" y="T7"/>
                </a:cxn>
              </a:cxnLst>
              <a:rect l="T12" t="T13" r="T14" b="T15"/>
              <a:pathLst>
                <a:path w="114" h="162">
                  <a:moveTo>
                    <a:pt x="0" y="162"/>
                  </a:moveTo>
                  <a:lnTo>
                    <a:pt x="114" y="144"/>
                  </a:lnTo>
                  <a:lnTo>
                    <a:pt x="36" y="0"/>
                  </a:lnTo>
                  <a:lnTo>
                    <a:pt x="0" y="162"/>
                  </a:lnTo>
                  <a:close/>
                </a:path>
              </a:pathLst>
            </a:custGeom>
            <a:solidFill>
              <a:srgbClr val="FF8F00"/>
            </a:solidFill>
            <a:ln w="9525">
              <a:noFill/>
              <a:round/>
              <a:headEnd/>
              <a:tailEnd/>
            </a:ln>
          </p:spPr>
          <p:txBody>
            <a:bodyPr/>
            <a:lstStyle/>
            <a:p>
              <a:endParaRPr lang="en-US"/>
            </a:p>
          </p:txBody>
        </p:sp>
        <p:sp>
          <p:nvSpPr>
            <p:cNvPr id="19747" name="Freeform 491"/>
            <p:cNvSpPr>
              <a:spLocks/>
            </p:cNvSpPr>
            <p:nvPr/>
          </p:nvSpPr>
          <p:spPr bwMode="auto">
            <a:xfrm>
              <a:off x="5842000" y="2455863"/>
              <a:ext cx="180975"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4"/>
                  </a:lnTo>
                  <a:lnTo>
                    <a:pt x="6" y="0"/>
                  </a:lnTo>
                </a:path>
              </a:pathLst>
            </a:custGeom>
            <a:noFill/>
            <a:ln w="0">
              <a:solidFill>
                <a:srgbClr val="000000"/>
              </a:solidFill>
              <a:round/>
              <a:headEnd/>
              <a:tailEnd/>
            </a:ln>
          </p:spPr>
          <p:txBody>
            <a:bodyPr/>
            <a:lstStyle/>
            <a:p>
              <a:endParaRPr lang="en-US"/>
            </a:p>
          </p:txBody>
        </p:sp>
        <p:sp>
          <p:nvSpPr>
            <p:cNvPr id="19748" name="Oval 492"/>
            <p:cNvSpPr>
              <a:spLocks noChangeArrowheads="1"/>
            </p:cNvSpPr>
            <p:nvPr/>
          </p:nvSpPr>
          <p:spPr bwMode="auto">
            <a:xfrm>
              <a:off x="5956300" y="2951163"/>
              <a:ext cx="85725" cy="85725"/>
            </a:xfrm>
            <a:prstGeom prst="ellipse">
              <a:avLst/>
            </a:prstGeom>
            <a:solidFill>
              <a:srgbClr val="FF0000"/>
            </a:solidFill>
            <a:ln w="9525">
              <a:noFill/>
              <a:round/>
              <a:headEnd/>
              <a:tailEnd/>
            </a:ln>
          </p:spPr>
          <p:txBody>
            <a:bodyPr/>
            <a:lstStyle/>
            <a:p>
              <a:endParaRPr lang="en-US"/>
            </a:p>
          </p:txBody>
        </p:sp>
        <p:sp>
          <p:nvSpPr>
            <p:cNvPr id="19749" name="Oval 493"/>
            <p:cNvSpPr>
              <a:spLocks noChangeArrowheads="1"/>
            </p:cNvSpPr>
            <p:nvPr/>
          </p:nvSpPr>
          <p:spPr bwMode="auto">
            <a:xfrm>
              <a:off x="5956300" y="2951163"/>
              <a:ext cx="85725" cy="85725"/>
            </a:xfrm>
            <a:prstGeom prst="ellipse">
              <a:avLst/>
            </a:prstGeom>
            <a:noFill/>
            <a:ln w="0">
              <a:solidFill>
                <a:srgbClr val="FF0000"/>
              </a:solidFill>
              <a:round/>
              <a:headEnd/>
              <a:tailEnd/>
            </a:ln>
          </p:spPr>
          <p:txBody>
            <a:bodyPr/>
            <a:lstStyle/>
            <a:p>
              <a:endParaRPr lang="en-US"/>
            </a:p>
          </p:txBody>
        </p:sp>
        <p:sp>
          <p:nvSpPr>
            <p:cNvPr id="19750" name="Freeform 494"/>
            <p:cNvSpPr>
              <a:spLocks/>
            </p:cNvSpPr>
            <p:nvPr/>
          </p:nvSpPr>
          <p:spPr bwMode="auto">
            <a:xfrm>
              <a:off x="5822950" y="1951038"/>
              <a:ext cx="171450" cy="257175"/>
            </a:xfrm>
            <a:custGeom>
              <a:avLst/>
              <a:gdLst>
                <a:gd name="T0" fmla="*/ 2147483647 w 108"/>
                <a:gd name="T1" fmla="*/ 2147483647 h 162"/>
                <a:gd name="T2" fmla="*/ 0 w 108"/>
                <a:gd name="T3" fmla="*/ 2147483647 h 162"/>
                <a:gd name="T4" fmla="*/ 2147483647 w 108"/>
                <a:gd name="T5" fmla="*/ 0 h 162"/>
                <a:gd name="T6" fmla="*/ 2147483647 w 108"/>
                <a:gd name="T7" fmla="*/ 2147483647 h 162"/>
                <a:gd name="T8" fmla="*/ 0 60000 65536"/>
                <a:gd name="T9" fmla="*/ 0 60000 65536"/>
                <a:gd name="T10" fmla="*/ 0 60000 65536"/>
                <a:gd name="T11" fmla="*/ 0 60000 65536"/>
                <a:gd name="T12" fmla="*/ 0 w 108"/>
                <a:gd name="T13" fmla="*/ 0 h 162"/>
                <a:gd name="T14" fmla="*/ 108 w 108"/>
                <a:gd name="T15" fmla="*/ 162 h 162"/>
              </a:gdLst>
              <a:ahLst/>
              <a:cxnLst>
                <a:cxn ang="T8">
                  <a:pos x="T0" y="T1"/>
                </a:cxn>
                <a:cxn ang="T9">
                  <a:pos x="T2" y="T3"/>
                </a:cxn>
                <a:cxn ang="T10">
                  <a:pos x="T4" y="T5"/>
                </a:cxn>
                <a:cxn ang="T11">
                  <a:pos x="T6" y="T7"/>
                </a:cxn>
              </a:cxnLst>
              <a:rect l="T12" t="T13" r="T14" b="T15"/>
              <a:pathLst>
                <a:path w="108" h="162">
                  <a:moveTo>
                    <a:pt x="78" y="162"/>
                  </a:moveTo>
                  <a:lnTo>
                    <a:pt x="0" y="24"/>
                  </a:lnTo>
                  <a:lnTo>
                    <a:pt x="108" y="0"/>
                  </a:lnTo>
                  <a:lnTo>
                    <a:pt x="78" y="162"/>
                  </a:lnTo>
                  <a:close/>
                </a:path>
              </a:pathLst>
            </a:custGeom>
            <a:solidFill>
              <a:srgbClr val="FF0000"/>
            </a:solidFill>
            <a:ln w="9525">
              <a:noFill/>
              <a:round/>
              <a:headEnd/>
              <a:tailEnd/>
            </a:ln>
          </p:spPr>
          <p:txBody>
            <a:bodyPr/>
            <a:lstStyle/>
            <a:p>
              <a:endParaRPr lang="en-US"/>
            </a:p>
          </p:txBody>
        </p:sp>
        <p:sp>
          <p:nvSpPr>
            <p:cNvPr id="19751" name="Freeform 495"/>
            <p:cNvSpPr>
              <a:spLocks/>
            </p:cNvSpPr>
            <p:nvPr/>
          </p:nvSpPr>
          <p:spPr bwMode="auto">
            <a:xfrm>
              <a:off x="5822950" y="1951038"/>
              <a:ext cx="171450"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4"/>
                  </a:lnTo>
                  <a:lnTo>
                    <a:pt x="18" y="0"/>
                  </a:lnTo>
                </a:path>
              </a:pathLst>
            </a:custGeom>
            <a:noFill/>
            <a:ln w="0">
              <a:solidFill>
                <a:srgbClr val="000000"/>
              </a:solidFill>
              <a:round/>
              <a:headEnd/>
              <a:tailEnd/>
            </a:ln>
          </p:spPr>
          <p:txBody>
            <a:bodyPr/>
            <a:lstStyle/>
            <a:p>
              <a:endParaRPr lang="en-US"/>
            </a:p>
          </p:txBody>
        </p:sp>
        <p:sp>
          <p:nvSpPr>
            <p:cNvPr id="19752" name="Oval 496"/>
            <p:cNvSpPr>
              <a:spLocks noChangeArrowheads="1"/>
            </p:cNvSpPr>
            <p:nvPr/>
          </p:nvSpPr>
          <p:spPr bwMode="auto">
            <a:xfrm>
              <a:off x="5937250" y="1685925"/>
              <a:ext cx="85725" cy="85725"/>
            </a:xfrm>
            <a:prstGeom prst="ellipse">
              <a:avLst/>
            </a:prstGeom>
            <a:solidFill>
              <a:srgbClr val="FF0000"/>
            </a:solidFill>
            <a:ln w="9525">
              <a:noFill/>
              <a:round/>
              <a:headEnd/>
              <a:tailEnd/>
            </a:ln>
          </p:spPr>
          <p:txBody>
            <a:bodyPr/>
            <a:lstStyle/>
            <a:p>
              <a:endParaRPr lang="en-US"/>
            </a:p>
          </p:txBody>
        </p:sp>
        <p:sp>
          <p:nvSpPr>
            <p:cNvPr id="19753" name="Oval 497"/>
            <p:cNvSpPr>
              <a:spLocks noChangeArrowheads="1"/>
            </p:cNvSpPr>
            <p:nvPr/>
          </p:nvSpPr>
          <p:spPr bwMode="auto">
            <a:xfrm>
              <a:off x="5937250" y="1685925"/>
              <a:ext cx="85725" cy="85725"/>
            </a:xfrm>
            <a:prstGeom prst="ellipse">
              <a:avLst/>
            </a:prstGeom>
            <a:noFill/>
            <a:ln w="0">
              <a:solidFill>
                <a:srgbClr val="FF0000"/>
              </a:solidFill>
              <a:round/>
              <a:headEnd/>
              <a:tailEnd/>
            </a:ln>
          </p:spPr>
          <p:txBody>
            <a:bodyPr/>
            <a:lstStyle/>
            <a:p>
              <a:endParaRPr lang="en-US"/>
            </a:p>
          </p:txBody>
        </p:sp>
        <p:sp>
          <p:nvSpPr>
            <p:cNvPr id="19754" name="Oval 498"/>
            <p:cNvSpPr>
              <a:spLocks noChangeArrowheads="1"/>
            </p:cNvSpPr>
            <p:nvPr/>
          </p:nvSpPr>
          <p:spPr bwMode="auto">
            <a:xfrm>
              <a:off x="5937250" y="2055813"/>
              <a:ext cx="85725" cy="85725"/>
            </a:xfrm>
            <a:prstGeom prst="ellipse">
              <a:avLst/>
            </a:prstGeom>
            <a:solidFill>
              <a:srgbClr val="FF0000"/>
            </a:solidFill>
            <a:ln w="9525">
              <a:noFill/>
              <a:round/>
              <a:headEnd/>
              <a:tailEnd/>
            </a:ln>
          </p:spPr>
          <p:txBody>
            <a:bodyPr/>
            <a:lstStyle/>
            <a:p>
              <a:endParaRPr lang="en-US"/>
            </a:p>
          </p:txBody>
        </p:sp>
        <p:sp>
          <p:nvSpPr>
            <p:cNvPr id="19755" name="Oval 499"/>
            <p:cNvSpPr>
              <a:spLocks noChangeArrowheads="1"/>
            </p:cNvSpPr>
            <p:nvPr/>
          </p:nvSpPr>
          <p:spPr bwMode="auto">
            <a:xfrm>
              <a:off x="5937250" y="2055813"/>
              <a:ext cx="85725" cy="85725"/>
            </a:xfrm>
            <a:prstGeom prst="ellipse">
              <a:avLst/>
            </a:prstGeom>
            <a:noFill/>
            <a:ln w="0">
              <a:solidFill>
                <a:srgbClr val="FF0000"/>
              </a:solidFill>
              <a:round/>
              <a:headEnd/>
              <a:tailEnd/>
            </a:ln>
          </p:spPr>
          <p:txBody>
            <a:bodyPr/>
            <a:lstStyle/>
            <a:p>
              <a:endParaRPr lang="en-US"/>
            </a:p>
          </p:txBody>
        </p:sp>
        <p:sp>
          <p:nvSpPr>
            <p:cNvPr id="19756" name="Oval 500"/>
            <p:cNvSpPr>
              <a:spLocks noChangeArrowheads="1"/>
            </p:cNvSpPr>
            <p:nvPr/>
          </p:nvSpPr>
          <p:spPr bwMode="auto">
            <a:xfrm>
              <a:off x="5908675" y="2398713"/>
              <a:ext cx="85725" cy="85725"/>
            </a:xfrm>
            <a:prstGeom prst="ellipse">
              <a:avLst/>
            </a:prstGeom>
            <a:solidFill>
              <a:srgbClr val="FF0000"/>
            </a:solidFill>
            <a:ln w="9525">
              <a:noFill/>
              <a:round/>
              <a:headEnd/>
              <a:tailEnd/>
            </a:ln>
          </p:spPr>
          <p:txBody>
            <a:bodyPr/>
            <a:lstStyle/>
            <a:p>
              <a:endParaRPr lang="en-US"/>
            </a:p>
          </p:txBody>
        </p:sp>
        <p:sp>
          <p:nvSpPr>
            <p:cNvPr id="19757" name="Oval 501"/>
            <p:cNvSpPr>
              <a:spLocks noChangeArrowheads="1"/>
            </p:cNvSpPr>
            <p:nvPr/>
          </p:nvSpPr>
          <p:spPr bwMode="auto">
            <a:xfrm>
              <a:off x="5908675" y="2398713"/>
              <a:ext cx="85725" cy="85725"/>
            </a:xfrm>
            <a:prstGeom prst="ellipse">
              <a:avLst/>
            </a:prstGeom>
            <a:noFill/>
            <a:ln w="0">
              <a:solidFill>
                <a:srgbClr val="FF0000"/>
              </a:solidFill>
              <a:round/>
              <a:headEnd/>
              <a:tailEnd/>
            </a:ln>
          </p:spPr>
          <p:txBody>
            <a:bodyPr/>
            <a:lstStyle/>
            <a:p>
              <a:endParaRPr lang="en-US"/>
            </a:p>
          </p:txBody>
        </p:sp>
        <p:sp>
          <p:nvSpPr>
            <p:cNvPr id="19758" name="Freeform 502"/>
            <p:cNvSpPr>
              <a:spLocks/>
            </p:cNvSpPr>
            <p:nvPr/>
          </p:nvSpPr>
          <p:spPr bwMode="auto">
            <a:xfrm>
              <a:off x="5765800" y="1989138"/>
              <a:ext cx="180975" cy="247650"/>
            </a:xfrm>
            <a:custGeom>
              <a:avLst/>
              <a:gdLst>
                <a:gd name="T0" fmla="*/ 0 w 114"/>
                <a:gd name="T1" fmla="*/ 2147483647 h 156"/>
                <a:gd name="T2" fmla="*/ 2147483647 w 114"/>
                <a:gd name="T3" fmla="*/ 2147483647 h 156"/>
                <a:gd name="T4" fmla="*/ 2147483647 w 114"/>
                <a:gd name="T5" fmla="*/ 0 h 156"/>
                <a:gd name="T6" fmla="*/ 0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0" y="156"/>
                  </a:moveTo>
                  <a:lnTo>
                    <a:pt x="114" y="138"/>
                  </a:lnTo>
                  <a:lnTo>
                    <a:pt x="36" y="0"/>
                  </a:lnTo>
                  <a:lnTo>
                    <a:pt x="0" y="156"/>
                  </a:lnTo>
                  <a:close/>
                </a:path>
              </a:pathLst>
            </a:custGeom>
            <a:solidFill>
              <a:srgbClr val="EF0000"/>
            </a:solidFill>
            <a:ln w="9525">
              <a:noFill/>
              <a:round/>
              <a:headEnd/>
              <a:tailEnd/>
            </a:ln>
          </p:spPr>
          <p:txBody>
            <a:bodyPr/>
            <a:lstStyle/>
            <a:p>
              <a:endParaRPr lang="en-US"/>
            </a:p>
          </p:txBody>
        </p:sp>
        <p:sp>
          <p:nvSpPr>
            <p:cNvPr id="19759" name="Freeform 503"/>
            <p:cNvSpPr>
              <a:spLocks/>
            </p:cNvSpPr>
            <p:nvPr/>
          </p:nvSpPr>
          <p:spPr bwMode="auto">
            <a:xfrm>
              <a:off x="5765800" y="1989138"/>
              <a:ext cx="180975" cy="247650"/>
            </a:xfrm>
            <a:custGeom>
              <a:avLst/>
              <a:gdLst>
                <a:gd name="T0" fmla="*/ 0 w 19"/>
                <a:gd name="T1" fmla="*/ 2147483647 h 26"/>
                <a:gd name="T2" fmla="*/ 2147483647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0" y="26"/>
                  </a:moveTo>
                  <a:lnTo>
                    <a:pt x="19" y="23"/>
                  </a:lnTo>
                  <a:lnTo>
                    <a:pt x="6" y="0"/>
                  </a:lnTo>
                </a:path>
              </a:pathLst>
            </a:custGeom>
            <a:noFill/>
            <a:ln w="0">
              <a:solidFill>
                <a:srgbClr val="000000"/>
              </a:solidFill>
              <a:round/>
              <a:headEnd/>
              <a:tailEnd/>
            </a:ln>
          </p:spPr>
          <p:txBody>
            <a:bodyPr/>
            <a:lstStyle/>
            <a:p>
              <a:endParaRPr lang="en-US"/>
            </a:p>
          </p:txBody>
        </p:sp>
        <p:sp>
          <p:nvSpPr>
            <p:cNvPr id="19760" name="Oval 504"/>
            <p:cNvSpPr>
              <a:spLocks noChangeArrowheads="1"/>
            </p:cNvSpPr>
            <p:nvPr/>
          </p:nvSpPr>
          <p:spPr bwMode="auto">
            <a:xfrm>
              <a:off x="5710238" y="2065338"/>
              <a:ext cx="84137" cy="85725"/>
            </a:xfrm>
            <a:prstGeom prst="ellipse">
              <a:avLst/>
            </a:prstGeom>
            <a:solidFill>
              <a:srgbClr val="FF0000"/>
            </a:solidFill>
            <a:ln w="9525">
              <a:noFill/>
              <a:round/>
              <a:headEnd/>
              <a:tailEnd/>
            </a:ln>
          </p:spPr>
          <p:txBody>
            <a:bodyPr/>
            <a:lstStyle/>
            <a:p>
              <a:endParaRPr lang="en-US"/>
            </a:p>
          </p:txBody>
        </p:sp>
        <p:sp>
          <p:nvSpPr>
            <p:cNvPr id="19761" name="Oval 505"/>
            <p:cNvSpPr>
              <a:spLocks noChangeArrowheads="1"/>
            </p:cNvSpPr>
            <p:nvPr/>
          </p:nvSpPr>
          <p:spPr bwMode="auto">
            <a:xfrm>
              <a:off x="5710238" y="2065338"/>
              <a:ext cx="84137" cy="85725"/>
            </a:xfrm>
            <a:prstGeom prst="ellipse">
              <a:avLst/>
            </a:prstGeom>
            <a:noFill/>
            <a:ln w="0">
              <a:solidFill>
                <a:srgbClr val="FF0000"/>
              </a:solidFill>
              <a:round/>
              <a:headEnd/>
              <a:tailEnd/>
            </a:ln>
          </p:spPr>
          <p:txBody>
            <a:bodyPr/>
            <a:lstStyle/>
            <a:p>
              <a:endParaRPr lang="en-US"/>
            </a:p>
          </p:txBody>
        </p:sp>
        <p:sp>
          <p:nvSpPr>
            <p:cNvPr id="19762" name="Freeform 506"/>
            <p:cNvSpPr>
              <a:spLocks/>
            </p:cNvSpPr>
            <p:nvPr/>
          </p:nvSpPr>
          <p:spPr bwMode="auto">
            <a:xfrm>
              <a:off x="5643563" y="1989138"/>
              <a:ext cx="179387" cy="247650"/>
            </a:xfrm>
            <a:custGeom>
              <a:avLst/>
              <a:gdLst>
                <a:gd name="T0" fmla="*/ 2147483647 w 113"/>
                <a:gd name="T1" fmla="*/ 2147483647 h 156"/>
                <a:gd name="T2" fmla="*/ 0 w 113"/>
                <a:gd name="T3" fmla="*/ 2147483647 h 156"/>
                <a:gd name="T4" fmla="*/ 2147483647 w 113"/>
                <a:gd name="T5" fmla="*/ 0 h 156"/>
                <a:gd name="T6" fmla="*/ 2147483647 w 113"/>
                <a:gd name="T7" fmla="*/ 2147483647 h 156"/>
                <a:gd name="T8" fmla="*/ 0 60000 65536"/>
                <a:gd name="T9" fmla="*/ 0 60000 65536"/>
                <a:gd name="T10" fmla="*/ 0 60000 65536"/>
                <a:gd name="T11" fmla="*/ 0 60000 65536"/>
                <a:gd name="T12" fmla="*/ 0 w 113"/>
                <a:gd name="T13" fmla="*/ 0 h 156"/>
                <a:gd name="T14" fmla="*/ 113 w 113"/>
                <a:gd name="T15" fmla="*/ 156 h 156"/>
              </a:gdLst>
              <a:ahLst/>
              <a:cxnLst>
                <a:cxn ang="T8">
                  <a:pos x="T0" y="T1"/>
                </a:cxn>
                <a:cxn ang="T9">
                  <a:pos x="T2" y="T3"/>
                </a:cxn>
                <a:cxn ang="T10">
                  <a:pos x="T4" y="T5"/>
                </a:cxn>
                <a:cxn ang="T11">
                  <a:pos x="T6" y="T7"/>
                </a:cxn>
              </a:cxnLst>
              <a:rect l="T12" t="T13" r="T14" b="T15"/>
              <a:pathLst>
                <a:path w="113" h="156">
                  <a:moveTo>
                    <a:pt x="77" y="156"/>
                  </a:moveTo>
                  <a:lnTo>
                    <a:pt x="0" y="18"/>
                  </a:lnTo>
                  <a:lnTo>
                    <a:pt x="113" y="0"/>
                  </a:lnTo>
                  <a:lnTo>
                    <a:pt x="77" y="156"/>
                  </a:lnTo>
                  <a:close/>
                </a:path>
              </a:pathLst>
            </a:custGeom>
            <a:solidFill>
              <a:srgbClr val="EF0000"/>
            </a:solidFill>
            <a:ln w="9525">
              <a:noFill/>
              <a:round/>
              <a:headEnd/>
              <a:tailEnd/>
            </a:ln>
          </p:spPr>
          <p:txBody>
            <a:bodyPr/>
            <a:lstStyle/>
            <a:p>
              <a:endParaRPr lang="en-US"/>
            </a:p>
          </p:txBody>
        </p:sp>
        <p:sp>
          <p:nvSpPr>
            <p:cNvPr id="19763" name="Freeform 507"/>
            <p:cNvSpPr>
              <a:spLocks/>
            </p:cNvSpPr>
            <p:nvPr/>
          </p:nvSpPr>
          <p:spPr bwMode="auto">
            <a:xfrm>
              <a:off x="5643563" y="1989138"/>
              <a:ext cx="179387"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3" y="26"/>
                  </a:moveTo>
                  <a:lnTo>
                    <a:pt x="0" y="3"/>
                  </a:lnTo>
                  <a:lnTo>
                    <a:pt x="19" y="0"/>
                  </a:lnTo>
                </a:path>
              </a:pathLst>
            </a:custGeom>
            <a:noFill/>
            <a:ln w="0">
              <a:solidFill>
                <a:srgbClr val="000000"/>
              </a:solidFill>
              <a:round/>
              <a:headEnd/>
              <a:tailEnd/>
            </a:ln>
          </p:spPr>
          <p:txBody>
            <a:bodyPr/>
            <a:lstStyle/>
            <a:p>
              <a:endParaRPr lang="en-US"/>
            </a:p>
          </p:txBody>
        </p:sp>
        <p:sp>
          <p:nvSpPr>
            <p:cNvPr id="19764" name="Freeform 508"/>
            <p:cNvSpPr>
              <a:spLocks/>
            </p:cNvSpPr>
            <p:nvPr/>
          </p:nvSpPr>
          <p:spPr bwMode="auto">
            <a:xfrm>
              <a:off x="5765800" y="2208213"/>
              <a:ext cx="180975" cy="247650"/>
            </a:xfrm>
            <a:custGeom>
              <a:avLst/>
              <a:gdLst>
                <a:gd name="T0" fmla="*/ 2147483647 w 114"/>
                <a:gd name="T1" fmla="*/ 2147483647 h 156"/>
                <a:gd name="T2" fmla="*/ 0 w 114"/>
                <a:gd name="T3" fmla="*/ 2147483647 h 156"/>
                <a:gd name="T4" fmla="*/ 2147483647 w 114"/>
                <a:gd name="T5" fmla="*/ 0 h 156"/>
                <a:gd name="T6" fmla="*/ 2147483647 w 114"/>
                <a:gd name="T7" fmla="*/ 2147483647 h 156"/>
                <a:gd name="T8" fmla="*/ 0 60000 65536"/>
                <a:gd name="T9" fmla="*/ 0 60000 65536"/>
                <a:gd name="T10" fmla="*/ 0 60000 65536"/>
                <a:gd name="T11" fmla="*/ 0 60000 65536"/>
                <a:gd name="T12" fmla="*/ 0 w 114"/>
                <a:gd name="T13" fmla="*/ 0 h 156"/>
                <a:gd name="T14" fmla="*/ 114 w 114"/>
                <a:gd name="T15" fmla="*/ 156 h 156"/>
              </a:gdLst>
              <a:ahLst/>
              <a:cxnLst>
                <a:cxn ang="T8">
                  <a:pos x="T0" y="T1"/>
                </a:cxn>
                <a:cxn ang="T9">
                  <a:pos x="T2" y="T3"/>
                </a:cxn>
                <a:cxn ang="T10">
                  <a:pos x="T4" y="T5"/>
                </a:cxn>
                <a:cxn ang="T11">
                  <a:pos x="T6" y="T7"/>
                </a:cxn>
              </a:cxnLst>
              <a:rect l="T12" t="T13" r="T14" b="T15"/>
              <a:pathLst>
                <a:path w="114" h="156">
                  <a:moveTo>
                    <a:pt x="84" y="156"/>
                  </a:moveTo>
                  <a:lnTo>
                    <a:pt x="0" y="18"/>
                  </a:lnTo>
                  <a:lnTo>
                    <a:pt x="114" y="0"/>
                  </a:lnTo>
                  <a:lnTo>
                    <a:pt x="84" y="156"/>
                  </a:lnTo>
                  <a:close/>
                </a:path>
              </a:pathLst>
            </a:custGeom>
            <a:solidFill>
              <a:srgbClr val="FF4000"/>
            </a:solidFill>
            <a:ln w="9525">
              <a:noFill/>
              <a:round/>
              <a:headEnd/>
              <a:tailEnd/>
            </a:ln>
          </p:spPr>
          <p:txBody>
            <a:bodyPr/>
            <a:lstStyle/>
            <a:p>
              <a:endParaRPr lang="en-US"/>
            </a:p>
          </p:txBody>
        </p:sp>
        <p:sp>
          <p:nvSpPr>
            <p:cNvPr id="19765" name="Freeform 509"/>
            <p:cNvSpPr>
              <a:spLocks/>
            </p:cNvSpPr>
            <p:nvPr/>
          </p:nvSpPr>
          <p:spPr bwMode="auto">
            <a:xfrm>
              <a:off x="5765800" y="2208213"/>
              <a:ext cx="180975" cy="247650"/>
            </a:xfrm>
            <a:custGeom>
              <a:avLst/>
              <a:gdLst>
                <a:gd name="T0" fmla="*/ 2147483647 w 19"/>
                <a:gd name="T1" fmla="*/ 2147483647 h 26"/>
                <a:gd name="T2" fmla="*/ 0 w 19"/>
                <a:gd name="T3" fmla="*/ 2147483647 h 26"/>
                <a:gd name="T4" fmla="*/ 2147483647 w 19"/>
                <a:gd name="T5" fmla="*/ 0 h 26"/>
                <a:gd name="T6" fmla="*/ 0 60000 65536"/>
                <a:gd name="T7" fmla="*/ 0 60000 65536"/>
                <a:gd name="T8" fmla="*/ 0 60000 65536"/>
                <a:gd name="T9" fmla="*/ 0 w 19"/>
                <a:gd name="T10" fmla="*/ 0 h 26"/>
                <a:gd name="T11" fmla="*/ 19 w 19"/>
                <a:gd name="T12" fmla="*/ 26 h 26"/>
              </a:gdLst>
              <a:ahLst/>
              <a:cxnLst>
                <a:cxn ang="T6">
                  <a:pos x="T0" y="T1"/>
                </a:cxn>
                <a:cxn ang="T7">
                  <a:pos x="T2" y="T3"/>
                </a:cxn>
                <a:cxn ang="T8">
                  <a:pos x="T4" y="T5"/>
                </a:cxn>
              </a:cxnLst>
              <a:rect l="T9" t="T10" r="T11" b="T12"/>
              <a:pathLst>
                <a:path w="19" h="26">
                  <a:moveTo>
                    <a:pt x="14" y="26"/>
                  </a:moveTo>
                  <a:lnTo>
                    <a:pt x="0" y="3"/>
                  </a:lnTo>
                  <a:lnTo>
                    <a:pt x="19" y="0"/>
                  </a:lnTo>
                </a:path>
              </a:pathLst>
            </a:custGeom>
            <a:noFill/>
            <a:ln w="0">
              <a:solidFill>
                <a:srgbClr val="000000"/>
              </a:solidFill>
              <a:round/>
              <a:headEnd/>
              <a:tailEnd/>
            </a:ln>
          </p:spPr>
          <p:txBody>
            <a:bodyPr/>
            <a:lstStyle/>
            <a:p>
              <a:endParaRPr lang="en-US"/>
            </a:p>
          </p:txBody>
        </p:sp>
        <p:sp>
          <p:nvSpPr>
            <p:cNvPr id="19766" name="Oval 510"/>
            <p:cNvSpPr>
              <a:spLocks noChangeArrowheads="1"/>
            </p:cNvSpPr>
            <p:nvPr/>
          </p:nvSpPr>
          <p:spPr bwMode="auto">
            <a:xfrm>
              <a:off x="5634038" y="2189163"/>
              <a:ext cx="85725" cy="85725"/>
            </a:xfrm>
            <a:prstGeom prst="ellipse">
              <a:avLst/>
            </a:prstGeom>
            <a:solidFill>
              <a:srgbClr val="FF0000"/>
            </a:solidFill>
            <a:ln w="9525">
              <a:noFill/>
              <a:round/>
              <a:headEnd/>
              <a:tailEnd/>
            </a:ln>
          </p:spPr>
          <p:txBody>
            <a:bodyPr/>
            <a:lstStyle/>
            <a:p>
              <a:endParaRPr lang="en-US"/>
            </a:p>
          </p:txBody>
        </p:sp>
        <p:sp>
          <p:nvSpPr>
            <p:cNvPr id="19767" name="Oval 511"/>
            <p:cNvSpPr>
              <a:spLocks noChangeArrowheads="1"/>
            </p:cNvSpPr>
            <p:nvPr/>
          </p:nvSpPr>
          <p:spPr bwMode="auto">
            <a:xfrm>
              <a:off x="5634038" y="2189163"/>
              <a:ext cx="85725" cy="85725"/>
            </a:xfrm>
            <a:prstGeom prst="ellipse">
              <a:avLst/>
            </a:prstGeom>
            <a:noFill/>
            <a:ln w="0">
              <a:solidFill>
                <a:srgbClr val="FF0000"/>
              </a:solidFill>
              <a:round/>
              <a:headEnd/>
              <a:tailEnd/>
            </a:ln>
          </p:spPr>
          <p:txBody>
            <a:bodyPr/>
            <a:lstStyle/>
            <a:p>
              <a:endParaRPr lang="en-US"/>
            </a:p>
          </p:txBody>
        </p:sp>
        <p:sp>
          <p:nvSpPr>
            <p:cNvPr id="19768" name="Freeform 512"/>
            <p:cNvSpPr>
              <a:spLocks/>
            </p:cNvSpPr>
            <p:nvPr/>
          </p:nvSpPr>
          <p:spPr bwMode="auto">
            <a:xfrm>
              <a:off x="5595938" y="2017713"/>
              <a:ext cx="169862" cy="247650"/>
            </a:xfrm>
            <a:custGeom>
              <a:avLst/>
              <a:gdLst>
                <a:gd name="T0" fmla="*/ 0 w 107"/>
                <a:gd name="T1" fmla="*/ 2147483647 h 156"/>
                <a:gd name="T2" fmla="*/ 2147483647 w 107"/>
                <a:gd name="T3" fmla="*/ 2147483647 h 156"/>
                <a:gd name="T4" fmla="*/ 2147483647 w 107"/>
                <a:gd name="T5" fmla="*/ 0 h 156"/>
                <a:gd name="T6" fmla="*/ 0 w 107"/>
                <a:gd name="T7" fmla="*/ 2147483647 h 156"/>
                <a:gd name="T8" fmla="*/ 0 60000 65536"/>
                <a:gd name="T9" fmla="*/ 0 60000 65536"/>
                <a:gd name="T10" fmla="*/ 0 60000 65536"/>
                <a:gd name="T11" fmla="*/ 0 60000 65536"/>
                <a:gd name="T12" fmla="*/ 0 w 107"/>
                <a:gd name="T13" fmla="*/ 0 h 156"/>
                <a:gd name="T14" fmla="*/ 107 w 107"/>
                <a:gd name="T15" fmla="*/ 156 h 156"/>
              </a:gdLst>
              <a:ahLst/>
              <a:cxnLst>
                <a:cxn ang="T8">
                  <a:pos x="T0" y="T1"/>
                </a:cxn>
                <a:cxn ang="T9">
                  <a:pos x="T2" y="T3"/>
                </a:cxn>
                <a:cxn ang="T10">
                  <a:pos x="T4" y="T5"/>
                </a:cxn>
                <a:cxn ang="T11">
                  <a:pos x="T6" y="T7"/>
                </a:cxn>
              </a:cxnLst>
              <a:rect l="T12" t="T13" r="T14" b="T15"/>
              <a:pathLst>
                <a:path w="107" h="156">
                  <a:moveTo>
                    <a:pt x="0" y="156"/>
                  </a:moveTo>
                  <a:lnTo>
                    <a:pt x="107" y="138"/>
                  </a:lnTo>
                  <a:lnTo>
                    <a:pt x="30" y="0"/>
                  </a:lnTo>
                  <a:lnTo>
                    <a:pt x="0" y="156"/>
                  </a:lnTo>
                  <a:close/>
                </a:path>
              </a:pathLst>
            </a:custGeom>
            <a:solidFill>
              <a:srgbClr val="CF0000"/>
            </a:solidFill>
            <a:ln w="9525">
              <a:noFill/>
              <a:round/>
              <a:headEnd/>
              <a:tailEnd/>
            </a:ln>
          </p:spPr>
          <p:txBody>
            <a:bodyPr/>
            <a:lstStyle/>
            <a:p>
              <a:endParaRPr lang="en-US"/>
            </a:p>
          </p:txBody>
        </p:sp>
        <p:sp>
          <p:nvSpPr>
            <p:cNvPr id="19769" name="Freeform 513"/>
            <p:cNvSpPr>
              <a:spLocks/>
            </p:cNvSpPr>
            <p:nvPr/>
          </p:nvSpPr>
          <p:spPr bwMode="auto">
            <a:xfrm>
              <a:off x="5595938" y="2017713"/>
              <a:ext cx="169862" cy="247650"/>
            </a:xfrm>
            <a:custGeom>
              <a:avLst/>
              <a:gdLst>
                <a:gd name="T0" fmla="*/ 0 w 18"/>
                <a:gd name="T1" fmla="*/ 2147483647 h 26"/>
                <a:gd name="T2" fmla="*/ 2147483647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0" y="26"/>
                  </a:moveTo>
                  <a:lnTo>
                    <a:pt x="18" y="23"/>
                  </a:lnTo>
                  <a:lnTo>
                    <a:pt x="5" y="0"/>
                  </a:lnTo>
                </a:path>
              </a:pathLst>
            </a:custGeom>
            <a:noFill/>
            <a:ln w="0">
              <a:solidFill>
                <a:srgbClr val="000000"/>
              </a:solidFill>
              <a:round/>
              <a:headEnd/>
              <a:tailEnd/>
            </a:ln>
          </p:spPr>
          <p:txBody>
            <a:bodyPr/>
            <a:lstStyle/>
            <a:p>
              <a:endParaRPr lang="en-US"/>
            </a:p>
          </p:txBody>
        </p:sp>
        <p:sp>
          <p:nvSpPr>
            <p:cNvPr id="19770" name="Freeform 514"/>
            <p:cNvSpPr>
              <a:spLocks/>
            </p:cNvSpPr>
            <p:nvPr/>
          </p:nvSpPr>
          <p:spPr bwMode="auto">
            <a:xfrm>
              <a:off x="5719763" y="2236788"/>
              <a:ext cx="179387" cy="257175"/>
            </a:xfrm>
            <a:custGeom>
              <a:avLst/>
              <a:gdLst>
                <a:gd name="T0" fmla="*/ 0 w 113"/>
                <a:gd name="T1" fmla="*/ 2147483647 h 162"/>
                <a:gd name="T2" fmla="*/ 2147483647 w 113"/>
                <a:gd name="T3" fmla="*/ 2147483647 h 162"/>
                <a:gd name="T4" fmla="*/ 2147483647 w 113"/>
                <a:gd name="T5" fmla="*/ 0 h 162"/>
                <a:gd name="T6" fmla="*/ 0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0" y="162"/>
                  </a:moveTo>
                  <a:lnTo>
                    <a:pt x="113" y="138"/>
                  </a:lnTo>
                  <a:lnTo>
                    <a:pt x="29" y="0"/>
                  </a:lnTo>
                  <a:lnTo>
                    <a:pt x="0" y="162"/>
                  </a:lnTo>
                  <a:close/>
                </a:path>
              </a:pathLst>
            </a:custGeom>
            <a:solidFill>
              <a:srgbClr val="FF3000"/>
            </a:solidFill>
            <a:ln w="9525">
              <a:noFill/>
              <a:round/>
              <a:headEnd/>
              <a:tailEnd/>
            </a:ln>
          </p:spPr>
          <p:txBody>
            <a:bodyPr/>
            <a:lstStyle/>
            <a:p>
              <a:endParaRPr lang="en-US"/>
            </a:p>
          </p:txBody>
        </p:sp>
        <p:sp>
          <p:nvSpPr>
            <p:cNvPr id="19771" name="Freeform 515"/>
            <p:cNvSpPr>
              <a:spLocks/>
            </p:cNvSpPr>
            <p:nvPr/>
          </p:nvSpPr>
          <p:spPr bwMode="auto">
            <a:xfrm>
              <a:off x="5719763" y="2236788"/>
              <a:ext cx="179387" cy="257175"/>
            </a:xfrm>
            <a:custGeom>
              <a:avLst/>
              <a:gdLst>
                <a:gd name="T0" fmla="*/ 0 w 19"/>
                <a:gd name="T1" fmla="*/ 2147483647 h 27"/>
                <a:gd name="T2" fmla="*/ 2147483647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0" y="27"/>
                  </a:moveTo>
                  <a:lnTo>
                    <a:pt x="19" y="23"/>
                  </a:lnTo>
                  <a:lnTo>
                    <a:pt x="5" y="0"/>
                  </a:lnTo>
                </a:path>
              </a:pathLst>
            </a:custGeom>
            <a:noFill/>
            <a:ln w="0">
              <a:solidFill>
                <a:srgbClr val="000000"/>
              </a:solidFill>
              <a:round/>
              <a:headEnd/>
              <a:tailEnd/>
            </a:ln>
          </p:spPr>
          <p:txBody>
            <a:bodyPr/>
            <a:lstStyle/>
            <a:p>
              <a:endParaRPr lang="en-US"/>
            </a:p>
          </p:txBody>
        </p:sp>
        <p:sp>
          <p:nvSpPr>
            <p:cNvPr id="19772" name="Freeform 516"/>
            <p:cNvSpPr>
              <a:spLocks/>
            </p:cNvSpPr>
            <p:nvPr/>
          </p:nvSpPr>
          <p:spPr bwMode="auto">
            <a:xfrm>
              <a:off x="5719763" y="2455863"/>
              <a:ext cx="179387" cy="257175"/>
            </a:xfrm>
            <a:custGeom>
              <a:avLst/>
              <a:gdLst>
                <a:gd name="T0" fmla="*/ 2147483647 w 113"/>
                <a:gd name="T1" fmla="*/ 2147483647 h 162"/>
                <a:gd name="T2" fmla="*/ 0 w 113"/>
                <a:gd name="T3" fmla="*/ 2147483647 h 162"/>
                <a:gd name="T4" fmla="*/ 2147483647 w 113"/>
                <a:gd name="T5" fmla="*/ 0 h 162"/>
                <a:gd name="T6" fmla="*/ 2147483647 w 113"/>
                <a:gd name="T7" fmla="*/ 2147483647 h 162"/>
                <a:gd name="T8" fmla="*/ 0 60000 65536"/>
                <a:gd name="T9" fmla="*/ 0 60000 65536"/>
                <a:gd name="T10" fmla="*/ 0 60000 65536"/>
                <a:gd name="T11" fmla="*/ 0 60000 65536"/>
                <a:gd name="T12" fmla="*/ 0 w 113"/>
                <a:gd name="T13" fmla="*/ 0 h 162"/>
                <a:gd name="T14" fmla="*/ 113 w 113"/>
                <a:gd name="T15" fmla="*/ 162 h 162"/>
              </a:gdLst>
              <a:ahLst/>
              <a:cxnLst>
                <a:cxn ang="T8">
                  <a:pos x="T0" y="T1"/>
                </a:cxn>
                <a:cxn ang="T9">
                  <a:pos x="T2" y="T3"/>
                </a:cxn>
                <a:cxn ang="T10">
                  <a:pos x="T4" y="T5"/>
                </a:cxn>
                <a:cxn ang="T11">
                  <a:pos x="T6" y="T7"/>
                </a:cxn>
              </a:cxnLst>
              <a:rect l="T12" t="T13" r="T14" b="T15"/>
              <a:pathLst>
                <a:path w="113" h="162">
                  <a:moveTo>
                    <a:pt x="77" y="162"/>
                  </a:moveTo>
                  <a:lnTo>
                    <a:pt x="0" y="24"/>
                  </a:lnTo>
                  <a:lnTo>
                    <a:pt x="113" y="0"/>
                  </a:lnTo>
                  <a:lnTo>
                    <a:pt x="77" y="162"/>
                  </a:lnTo>
                  <a:close/>
                </a:path>
              </a:pathLst>
            </a:custGeom>
            <a:solidFill>
              <a:srgbClr val="FF8F00"/>
            </a:solidFill>
            <a:ln w="9525">
              <a:noFill/>
              <a:round/>
              <a:headEnd/>
              <a:tailEnd/>
            </a:ln>
          </p:spPr>
          <p:txBody>
            <a:bodyPr/>
            <a:lstStyle/>
            <a:p>
              <a:endParaRPr lang="en-US"/>
            </a:p>
          </p:txBody>
        </p:sp>
        <p:sp>
          <p:nvSpPr>
            <p:cNvPr id="19773" name="Freeform 517"/>
            <p:cNvSpPr>
              <a:spLocks/>
            </p:cNvSpPr>
            <p:nvPr/>
          </p:nvSpPr>
          <p:spPr bwMode="auto">
            <a:xfrm>
              <a:off x="5719763" y="2455863"/>
              <a:ext cx="179387" cy="257175"/>
            </a:xfrm>
            <a:custGeom>
              <a:avLst/>
              <a:gdLst>
                <a:gd name="T0" fmla="*/ 2147483647 w 19"/>
                <a:gd name="T1" fmla="*/ 2147483647 h 27"/>
                <a:gd name="T2" fmla="*/ 0 w 19"/>
                <a:gd name="T3" fmla="*/ 2147483647 h 27"/>
                <a:gd name="T4" fmla="*/ 2147483647 w 19"/>
                <a:gd name="T5" fmla="*/ 0 h 27"/>
                <a:gd name="T6" fmla="*/ 0 60000 65536"/>
                <a:gd name="T7" fmla="*/ 0 60000 65536"/>
                <a:gd name="T8" fmla="*/ 0 60000 65536"/>
                <a:gd name="T9" fmla="*/ 0 w 19"/>
                <a:gd name="T10" fmla="*/ 0 h 27"/>
                <a:gd name="T11" fmla="*/ 19 w 19"/>
                <a:gd name="T12" fmla="*/ 27 h 27"/>
              </a:gdLst>
              <a:ahLst/>
              <a:cxnLst>
                <a:cxn ang="T6">
                  <a:pos x="T0" y="T1"/>
                </a:cxn>
                <a:cxn ang="T7">
                  <a:pos x="T2" y="T3"/>
                </a:cxn>
                <a:cxn ang="T8">
                  <a:pos x="T4" y="T5"/>
                </a:cxn>
              </a:cxnLst>
              <a:rect l="T9" t="T10" r="T11" b="T12"/>
              <a:pathLst>
                <a:path w="19" h="27">
                  <a:moveTo>
                    <a:pt x="13" y="27"/>
                  </a:moveTo>
                  <a:lnTo>
                    <a:pt x="0" y="4"/>
                  </a:lnTo>
                  <a:lnTo>
                    <a:pt x="19" y="0"/>
                  </a:lnTo>
                </a:path>
              </a:pathLst>
            </a:custGeom>
            <a:noFill/>
            <a:ln w="0">
              <a:solidFill>
                <a:srgbClr val="000000"/>
              </a:solidFill>
              <a:round/>
              <a:headEnd/>
              <a:tailEnd/>
            </a:ln>
          </p:spPr>
          <p:txBody>
            <a:bodyPr/>
            <a:lstStyle/>
            <a:p>
              <a:endParaRPr lang="en-US"/>
            </a:p>
          </p:txBody>
        </p:sp>
        <p:sp>
          <p:nvSpPr>
            <p:cNvPr id="19774" name="Oval 518"/>
            <p:cNvSpPr>
              <a:spLocks noChangeArrowheads="1"/>
            </p:cNvSpPr>
            <p:nvPr/>
          </p:nvSpPr>
          <p:spPr bwMode="auto">
            <a:xfrm>
              <a:off x="5822950" y="1695450"/>
              <a:ext cx="85725" cy="85725"/>
            </a:xfrm>
            <a:prstGeom prst="ellipse">
              <a:avLst/>
            </a:prstGeom>
            <a:solidFill>
              <a:srgbClr val="FF0000"/>
            </a:solidFill>
            <a:ln w="9525">
              <a:noFill/>
              <a:round/>
              <a:headEnd/>
              <a:tailEnd/>
            </a:ln>
          </p:spPr>
          <p:txBody>
            <a:bodyPr/>
            <a:lstStyle/>
            <a:p>
              <a:endParaRPr lang="en-US"/>
            </a:p>
          </p:txBody>
        </p:sp>
        <p:sp>
          <p:nvSpPr>
            <p:cNvPr id="19775" name="Oval 519"/>
            <p:cNvSpPr>
              <a:spLocks noChangeArrowheads="1"/>
            </p:cNvSpPr>
            <p:nvPr/>
          </p:nvSpPr>
          <p:spPr bwMode="auto">
            <a:xfrm>
              <a:off x="5822950" y="1695450"/>
              <a:ext cx="85725" cy="85725"/>
            </a:xfrm>
            <a:prstGeom prst="ellipse">
              <a:avLst/>
            </a:prstGeom>
            <a:noFill/>
            <a:ln w="0">
              <a:solidFill>
                <a:srgbClr val="FF0000"/>
              </a:solidFill>
              <a:round/>
              <a:headEnd/>
              <a:tailEnd/>
            </a:ln>
          </p:spPr>
          <p:txBody>
            <a:bodyPr/>
            <a:lstStyle/>
            <a:p>
              <a:endParaRPr lang="en-US"/>
            </a:p>
          </p:txBody>
        </p:sp>
        <p:sp>
          <p:nvSpPr>
            <p:cNvPr id="19776" name="Oval 520"/>
            <p:cNvSpPr>
              <a:spLocks noChangeArrowheads="1"/>
            </p:cNvSpPr>
            <p:nvPr/>
          </p:nvSpPr>
          <p:spPr bwMode="auto">
            <a:xfrm>
              <a:off x="5775325" y="2674938"/>
              <a:ext cx="85725" cy="85725"/>
            </a:xfrm>
            <a:prstGeom prst="ellipse">
              <a:avLst/>
            </a:prstGeom>
            <a:solidFill>
              <a:srgbClr val="FF0000"/>
            </a:solidFill>
            <a:ln w="9525">
              <a:noFill/>
              <a:round/>
              <a:headEnd/>
              <a:tailEnd/>
            </a:ln>
          </p:spPr>
          <p:txBody>
            <a:bodyPr/>
            <a:lstStyle/>
            <a:p>
              <a:endParaRPr lang="en-US"/>
            </a:p>
          </p:txBody>
        </p:sp>
        <p:sp>
          <p:nvSpPr>
            <p:cNvPr id="19777" name="Oval 521"/>
            <p:cNvSpPr>
              <a:spLocks noChangeArrowheads="1"/>
            </p:cNvSpPr>
            <p:nvPr/>
          </p:nvSpPr>
          <p:spPr bwMode="auto">
            <a:xfrm>
              <a:off x="5775325" y="2674938"/>
              <a:ext cx="85725" cy="85725"/>
            </a:xfrm>
            <a:prstGeom prst="ellipse">
              <a:avLst/>
            </a:prstGeom>
            <a:noFill/>
            <a:ln w="0">
              <a:solidFill>
                <a:srgbClr val="FF0000"/>
              </a:solidFill>
              <a:round/>
              <a:headEnd/>
              <a:tailEnd/>
            </a:ln>
          </p:spPr>
          <p:txBody>
            <a:bodyPr/>
            <a:lstStyle/>
            <a:p>
              <a:endParaRPr lang="en-US"/>
            </a:p>
          </p:txBody>
        </p:sp>
        <p:sp>
          <p:nvSpPr>
            <p:cNvPr id="19778" name="Freeform 522"/>
            <p:cNvSpPr>
              <a:spLocks/>
            </p:cNvSpPr>
            <p:nvPr/>
          </p:nvSpPr>
          <p:spPr bwMode="auto">
            <a:xfrm>
              <a:off x="5472113" y="2017713"/>
              <a:ext cx="171450" cy="247650"/>
            </a:xfrm>
            <a:custGeom>
              <a:avLst/>
              <a:gdLst>
                <a:gd name="T0" fmla="*/ 2147483647 w 108"/>
                <a:gd name="T1" fmla="*/ 2147483647 h 156"/>
                <a:gd name="T2" fmla="*/ 0 w 108"/>
                <a:gd name="T3" fmla="*/ 2147483647 h 156"/>
                <a:gd name="T4" fmla="*/ 2147483647 w 108"/>
                <a:gd name="T5" fmla="*/ 0 h 156"/>
                <a:gd name="T6" fmla="*/ 2147483647 w 108"/>
                <a:gd name="T7" fmla="*/ 2147483647 h 156"/>
                <a:gd name="T8" fmla="*/ 0 60000 65536"/>
                <a:gd name="T9" fmla="*/ 0 60000 65536"/>
                <a:gd name="T10" fmla="*/ 0 60000 65536"/>
                <a:gd name="T11" fmla="*/ 0 60000 65536"/>
                <a:gd name="T12" fmla="*/ 0 w 108"/>
                <a:gd name="T13" fmla="*/ 0 h 156"/>
                <a:gd name="T14" fmla="*/ 108 w 108"/>
                <a:gd name="T15" fmla="*/ 156 h 156"/>
              </a:gdLst>
              <a:ahLst/>
              <a:cxnLst>
                <a:cxn ang="T8">
                  <a:pos x="T0" y="T1"/>
                </a:cxn>
                <a:cxn ang="T9">
                  <a:pos x="T2" y="T3"/>
                </a:cxn>
                <a:cxn ang="T10">
                  <a:pos x="T4" y="T5"/>
                </a:cxn>
                <a:cxn ang="T11">
                  <a:pos x="T6" y="T7"/>
                </a:cxn>
              </a:cxnLst>
              <a:rect l="T12" t="T13" r="T14" b="T15"/>
              <a:pathLst>
                <a:path w="108" h="156">
                  <a:moveTo>
                    <a:pt x="78" y="156"/>
                  </a:moveTo>
                  <a:lnTo>
                    <a:pt x="0" y="18"/>
                  </a:lnTo>
                  <a:lnTo>
                    <a:pt x="108" y="0"/>
                  </a:lnTo>
                  <a:lnTo>
                    <a:pt x="78" y="156"/>
                  </a:lnTo>
                  <a:close/>
                </a:path>
              </a:pathLst>
            </a:custGeom>
            <a:solidFill>
              <a:srgbClr val="CF0000"/>
            </a:solidFill>
            <a:ln w="9525">
              <a:noFill/>
              <a:round/>
              <a:headEnd/>
              <a:tailEnd/>
            </a:ln>
          </p:spPr>
          <p:txBody>
            <a:bodyPr/>
            <a:lstStyle/>
            <a:p>
              <a:endParaRPr lang="en-US"/>
            </a:p>
          </p:txBody>
        </p:sp>
        <p:sp>
          <p:nvSpPr>
            <p:cNvPr id="19779" name="Freeform 523"/>
            <p:cNvSpPr>
              <a:spLocks/>
            </p:cNvSpPr>
            <p:nvPr/>
          </p:nvSpPr>
          <p:spPr bwMode="auto">
            <a:xfrm>
              <a:off x="5472113" y="2017713"/>
              <a:ext cx="171450" cy="247650"/>
            </a:xfrm>
            <a:custGeom>
              <a:avLst/>
              <a:gdLst>
                <a:gd name="T0" fmla="*/ 2147483647 w 18"/>
                <a:gd name="T1" fmla="*/ 2147483647 h 26"/>
                <a:gd name="T2" fmla="*/ 0 w 18"/>
                <a:gd name="T3" fmla="*/ 2147483647 h 26"/>
                <a:gd name="T4" fmla="*/ 2147483647 w 18"/>
                <a:gd name="T5" fmla="*/ 0 h 26"/>
                <a:gd name="T6" fmla="*/ 0 60000 65536"/>
                <a:gd name="T7" fmla="*/ 0 60000 65536"/>
                <a:gd name="T8" fmla="*/ 0 60000 65536"/>
                <a:gd name="T9" fmla="*/ 0 w 18"/>
                <a:gd name="T10" fmla="*/ 0 h 26"/>
                <a:gd name="T11" fmla="*/ 18 w 18"/>
                <a:gd name="T12" fmla="*/ 26 h 26"/>
              </a:gdLst>
              <a:ahLst/>
              <a:cxnLst>
                <a:cxn ang="T6">
                  <a:pos x="T0" y="T1"/>
                </a:cxn>
                <a:cxn ang="T7">
                  <a:pos x="T2" y="T3"/>
                </a:cxn>
                <a:cxn ang="T8">
                  <a:pos x="T4" y="T5"/>
                </a:cxn>
              </a:cxnLst>
              <a:rect l="T9" t="T10" r="T11" b="T12"/>
              <a:pathLst>
                <a:path w="18" h="26">
                  <a:moveTo>
                    <a:pt x="13" y="26"/>
                  </a:moveTo>
                  <a:lnTo>
                    <a:pt x="0" y="3"/>
                  </a:lnTo>
                  <a:lnTo>
                    <a:pt x="18" y="0"/>
                  </a:lnTo>
                </a:path>
              </a:pathLst>
            </a:custGeom>
            <a:noFill/>
            <a:ln w="0">
              <a:solidFill>
                <a:srgbClr val="000000"/>
              </a:solidFill>
              <a:round/>
              <a:headEnd/>
              <a:tailEnd/>
            </a:ln>
          </p:spPr>
          <p:txBody>
            <a:bodyPr/>
            <a:lstStyle/>
            <a:p>
              <a:endParaRPr lang="en-US"/>
            </a:p>
          </p:txBody>
        </p:sp>
        <p:sp>
          <p:nvSpPr>
            <p:cNvPr id="19780" name="Freeform 524"/>
            <p:cNvSpPr>
              <a:spLocks/>
            </p:cNvSpPr>
            <p:nvPr/>
          </p:nvSpPr>
          <p:spPr bwMode="auto">
            <a:xfrm>
              <a:off x="5595938" y="2236788"/>
              <a:ext cx="169862" cy="257175"/>
            </a:xfrm>
            <a:custGeom>
              <a:avLst/>
              <a:gdLst>
                <a:gd name="T0" fmla="*/ 2147483647 w 107"/>
                <a:gd name="T1" fmla="*/ 2147483647 h 162"/>
                <a:gd name="T2" fmla="*/ 0 w 107"/>
                <a:gd name="T3" fmla="*/ 2147483647 h 162"/>
                <a:gd name="T4" fmla="*/ 2147483647 w 107"/>
                <a:gd name="T5" fmla="*/ 0 h 162"/>
                <a:gd name="T6" fmla="*/ 2147483647 w 107"/>
                <a:gd name="T7" fmla="*/ 2147483647 h 162"/>
                <a:gd name="T8" fmla="*/ 0 60000 65536"/>
                <a:gd name="T9" fmla="*/ 0 60000 65536"/>
                <a:gd name="T10" fmla="*/ 0 60000 65536"/>
                <a:gd name="T11" fmla="*/ 0 60000 65536"/>
                <a:gd name="T12" fmla="*/ 0 w 107"/>
                <a:gd name="T13" fmla="*/ 0 h 162"/>
                <a:gd name="T14" fmla="*/ 107 w 107"/>
                <a:gd name="T15" fmla="*/ 162 h 162"/>
              </a:gdLst>
              <a:ahLst/>
              <a:cxnLst>
                <a:cxn ang="T8">
                  <a:pos x="T0" y="T1"/>
                </a:cxn>
                <a:cxn ang="T9">
                  <a:pos x="T2" y="T3"/>
                </a:cxn>
                <a:cxn ang="T10">
                  <a:pos x="T4" y="T5"/>
                </a:cxn>
                <a:cxn ang="T11">
                  <a:pos x="T6" y="T7"/>
                </a:cxn>
              </a:cxnLst>
              <a:rect l="T12" t="T13" r="T14" b="T15"/>
              <a:pathLst>
                <a:path w="107" h="162">
                  <a:moveTo>
                    <a:pt x="78" y="162"/>
                  </a:moveTo>
                  <a:lnTo>
                    <a:pt x="0" y="18"/>
                  </a:lnTo>
                  <a:lnTo>
                    <a:pt x="107" y="0"/>
                  </a:lnTo>
                  <a:lnTo>
                    <a:pt x="78" y="162"/>
                  </a:lnTo>
                  <a:close/>
                </a:path>
              </a:pathLst>
            </a:custGeom>
            <a:solidFill>
              <a:srgbClr val="FF3000"/>
            </a:solidFill>
            <a:ln w="9525">
              <a:noFill/>
              <a:round/>
              <a:headEnd/>
              <a:tailEnd/>
            </a:ln>
          </p:spPr>
          <p:txBody>
            <a:bodyPr/>
            <a:lstStyle/>
            <a:p>
              <a:endParaRPr lang="en-US"/>
            </a:p>
          </p:txBody>
        </p:sp>
        <p:sp>
          <p:nvSpPr>
            <p:cNvPr id="19781" name="Freeform 525"/>
            <p:cNvSpPr>
              <a:spLocks/>
            </p:cNvSpPr>
            <p:nvPr/>
          </p:nvSpPr>
          <p:spPr bwMode="auto">
            <a:xfrm>
              <a:off x="5595938" y="2236788"/>
              <a:ext cx="169862" cy="257175"/>
            </a:xfrm>
            <a:custGeom>
              <a:avLst/>
              <a:gdLst>
                <a:gd name="T0" fmla="*/ 2147483647 w 18"/>
                <a:gd name="T1" fmla="*/ 2147483647 h 27"/>
                <a:gd name="T2" fmla="*/ 0 w 18"/>
                <a:gd name="T3" fmla="*/ 2147483647 h 27"/>
                <a:gd name="T4" fmla="*/ 2147483647 w 18"/>
                <a:gd name="T5" fmla="*/ 0 h 27"/>
                <a:gd name="T6" fmla="*/ 0 60000 65536"/>
                <a:gd name="T7" fmla="*/ 0 60000 65536"/>
                <a:gd name="T8" fmla="*/ 0 60000 65536"/>
                <a:gd name="T9" fmla="*/ 0 w 18"/>
                <a:gd name="T10" fmla="*/ 0 h 27"/>
                <a:gd name="T11" fmla="*/ 18 w 18"/>
                <a:gd name="T12" fmla="*/ 27 h 27"/>
              </a:gdLst>
              <a:ahLst/>
              <a:cxnLst>
                <a:cxn ang="T6">
                  <a:pos x="T0" y="T1"/>
                </a:cxn>
                <a:cxn ang="T7">
                  <a:pos x="T2" y="T3"/>
                </a:cxn>
                <a:cxn ang="T8">
                  <a:pos x="T4" y="T5"/>
                </a:cxn>
              </a:cxnLst>
              <a:rect l="T9" t="T10" r="T11" b="T12"/>
              <a:pathLst>
                <a:path w="18" h="27">
                  <a:moveTo>
                    <a:pt x="13" y="27"/>
                  </a:moveTo>
                  <a:lnTo>
                    <a:pt x="0" y="3"/>
                  </a:lnTo>
                  <a:lnTo>
                    <a:pt x="18" y="0"/>
                  </a:lnTo>
                </a:path>
              </a:pathLst>
            </a:custGeom>
            <a:noFill/>
            <a:ln w="0">
              <a:solidFill>
                <a:srgbClr val="000000"/>
              </a:solidFill>
              <a:round/>
              <a:headEnd/>
              <a:tailEnd/>
            </a:ln>
          </p:spPr>
          <p:txBody>
            <a:bodyPr/>
            <a:lstStyle/>
            <a:p>
              <a:endParaRPr lang="en-US"/>
            </a:p>
          </p:txBody>
        </p:sp>
        <p:sp>
          <p:nvSpPr>
            <p:cNvPr id="19782" name="Oval 526"/>
            <p:cNvSpPr>
              <a:spLocks noChangeArrowheads="1"/>
            </p:cNvSpPr>
            <p:nvPr/>
          </p:nvSpPr>
          <p:spPr bwMode="auto">
            <a:xfrm>
              <a:off x="5510213" y="2265363"/>
              <a:ext cx="85725" cy="85725"/>
            </a:xfrm>
            <a:prstGeom prst="ellipse">
              <a:avLst/>
            </a:prstGeom>
            <a:solidFill>
              <a:srgbClr val="FF0000"/>
            </a:solidFill>
            <a:ln w="9525">
              <a:noFill/>
              <a:round/>
              <a:headEnd/>
              <a:tailEnd/>
            </a:ln>
          </p:spPr>
          <p:txBody>
            <a:bodyPr/>
            <a:lstStyle/>
            <a:p>
              <a:endParaRPr lang="en-US"/>
            </a:p>
          </p:txBody>
        </p:sp>
        <p:sp>
          <p:nvSpPr>
            <p:cNvPr id="19783" name="Oval 527"/>
            <p:cNvSpPr>
              <a:spLocks noChangeArrowheads="1"/>
            </p:cNvSpPr>
            <p:nvPr/>
          </p:nvSpPr>
          <p:spPr bwMode="auto">
            <a:xfrm>
              <a:off x="5510213" y="2265363"/>
              <a:ext cx="85725" cy="85725"/>
            </a:xfrm>
            <a:prstGeom prst="ellipse">
              <a:avLst/>
            </a:prstGeom>
            <a:noFill/>
            <a:ln w="0">
              <a:solidFill>
                <a:srgbClr val="FF0000"/>
              </a:solidFill>
              <a:round/>
              <a:headEnd/>
              <a:tailEnd/>
            </a:ln>
          </p:spPr>
          <p:txBody>
            <a:bodyPr/>
            <a:lstStyle/>
            <a:p>
              <a:endParaRPr lang="en-US"/>
            </a:p>
          </p:txBody>
        </p:sp>
        <p:sp>
          <p:nvSpPr>
            <p:cNvPr id="19786" name="Oval 532"/>
            <p:cNvSpPr>
              <a:spLocks noChangeArrowheads="1"/>
            </p:cNvSpPr>
            <p:nvPr/>
          </p:nvSpPr>
          <p:spPr bwMode="auto">
            <a:xfrm>
              <a:off x="6545263" y="2389188"/>
              <a:ext cx="85725" cy="85725"/>
            </a:xfrm>
            <a:prstGeom prst="ellipse">
              <a:avLst/>
            </a:prstGeom>
            <a:noFill/>
            <a:ln w="0">
              <a:solidFill>
                <a:srgbClr val="FF0000"/>
              </a:solidFill>
              <a:round/>
              <a:headEnd/>
              <a:tailEnd/>
            </a:ln>
          </p:spPr>
          <p:txBody>
            <a:bodyPr/>
            <a:lstStyle/>
            <a:p>
              <a:endParaRPr lang="en-US"/>
            </a:p>
          </p:txBody>
        </p:sp>
        <p:sp>
          <p:nvSpPr>
            <p:cNvPr id="19787" name="Oval 533"/>
            <p:cNvSpPr>
              <a:spLocks noChangeArrowheads="1"/>
            </p:cNvSpPr>
            <p:nvPr/>
          </p:nvSpPr>
          <p:spPr bwMode="auto">
            <a:xfrm>
              <a:off x="6621463" y="2674938"/>
              <a:ext cx="85725" cy="85725"/>
            </a:xfrm>
            <a:prstGeom prst="ellipse">
              <a:avLst/>
            </a:prstGeom>
            <a:solidFill>
              <a:srgbClr val="FF0000"/>
            </a:solidFill>
            <a:ln w="0">
              <a:solidFill>
                <a:srgbClr val="FF0000"/>
              </a:solidFill>
              <a:round/>
              <a:headEnd/>
              <a:tailEnd/>
            </a:ln>
          </p:spPr>
          <p:txBody>
            <a:bodyPr/>
            <a:lstStyle/>
            <a:p>
              <a:endParaRPr lang="en-US"/>
            </a:p>
          </p:txBody>
        </p:sp>
      </p:grpSp>
      <p:sp>
        <p:nvSpPr>
          <p:cNvPr id="19788" name="Rectangle 534"/>
          <p:cNvSpPr>
            <a:spLocks noGrp="1" noChangeArrowheads="1"/>
          </p:cNvSpPr>
          <p:nvPr>
            <p:ph type="title"/>
          </p:nvPr>
        </p:nvSpPr>
        <p:spPr>
          <a:noFill/>
        </p:spPr>
        <p:txBody>
          <a:bodyPr/>
          <a:lstStyle/>
          <a:p>
            <a:r>
              <a:rPr lang="en-US" dirty="0" smtClean="0">
                <a:solidFill>
                  <a:schemeClr val="tx1"/>
                </a:solidFill>
                <a:sym typeface="Symbol" pitchFamily="18" charset="2"/>
              </a:rPr>
              <a:t>Linear Approximation: Regression*</a:t>
            </a:r>
          </a:p>
        </p:txBody>
      </p:sp>
      <p:grpSp>
        <p:nvGrpSpPr>
          <p:cNvPr id="4" name="Group 555"/>
          <p:cNvGrpSpPr>
            <a:grpSpLocks/>
          </p:cNvGrpSpPr>
          <p:nvPr/>
        </p:nvGrpSpPr>
        <p:grpSpPr bwMode="auto">
          <a:xfrm>
            <a:off x="1627035" y="5410200"/>
            <a:ext cx="3173565" cy="841375"/>
            <a:chOff x="-31730" y="5864225"/>
            <a:chExt cx="3173565" cy="840628"/>
          </a:xfrm>
        </p:grpSpPr>
        <p:sp>
          <p:nvSpPr>
            <p:cNvPr id="19796" name="Text Box 536"/>
            <p:cNvSpPr txBox="1">
              <a:spLocks noChangeArrowheads="1"/>
            </p:cNvSpPr>
            <p:nvPr/>
          </p:nvSpPr>
          <p:spPr bwMode="auto">
            <a:xfrm>
              <a:off x="-31730" y="5864225"/>
              <a:ext cx="1640193" cy="461255"/>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7" name="Picture 553" descr="txp_fig"/>
            <p:cNvPicPr>
              <a:picLocks noChangeAspect="1"/>
            </p:cNvPicPr>
            <p:nvPr>
              <p:custDataLst>
                <p:tags r:id="rId4"/>
              </p:custDataLst>
            </p:nvPr>
          </p:nvPicPr>
          <p:blipFill>
            <a:blip r:embed="rId7" cstate="print"/>
            <a:srcRect/>
            <a:stretch>
              <a:fillRect/>
            </a:stretch>
          </p:blipFill>
          <p:spPr bwMode="auto">
            <a:xfrm>
              <a:off x="72750" y="6352437"/>
              <a:ext cx="3069085" cy="352416"/>
            </a:xfrm>
            <a:prstGeom prst="rect">
              <a:avLst/>
            </a:prstGeom>
            <a:noFill/>
            <a:ln w="9525">
              <a:noFill/>
              <a:miter lim="800000"/>
              <a:headEnd/>
              <a:tailEnd/>
            </a:ln>
          </p:spPr>
        </p:pic>
      </p:grpSp>
      <p:grpSp>
        <p:nvGrpSpPr>
          <p:cNvPr id="5" name="Group 558"/>
          <p:cNvGrpSpPr>
            <a:grpSpLocks/>
          </p:cNvGrpSpPr>
          <p:nvPr/>
        </p:nvGrpSpPr>
        <p:grpSpPr bwMode="auto">
          <a:xfrm>
            <a:off x="6799856" y="5410200"/>
            <a:ext cx="4863507" cy="855663"/>
            <a:chOff x="4282035" y="5826125"/>
            <a:chExt cx="4864191" cy="856014"/>
          </a:xfrm>
        </p:grpSpPr>
        <p:sp>
          <p:nvSpPr>
            <p:cNvPr id="19794" name="Text Box 539"/>
            <p:cNvSpPr txBox="1">
              <a:spLocks noChangeArrowheads="1"/>
            </p:cNvSpPr>
            <p:nvPr/>
          </p:nvSpPr>
          <p:spPr bwMode="auto">
            <a:xfrm>
              <a:off x="4282035" y="5826125"/>
              <a:ext cx="1640424" cy="461854"/>
            </a:xfrm>
            <a:prstGeom prst="rect">
              <a:avLst/>
            </a:prstGeom>
            <a:noFill/>
            <a:ln w="28575" algn="ctr">
              <a:noFill/>
              <a:miter lim="800000"/>
              <a:headEnd/>
              <a:tailEnd/>
            </a:ln>
          </p:spPr>
          <p:txBody>
            <a:bodyPr wrap="none">
              <a:spAutoFit/>
            </a:bodyPr>
            <a:lstStyle/>
            <a:p>
              <a:pPr algn="ctr"/>
              <a:r>
                <a:rPr lang="en-US" sz="2400" dirty="0" smtClean="0">
                  <a:cs typeface="Arial" charset="0"/>
                </a:rPr>
                <a:t>Prediction:</a:t>
              </a:r>
              <a:endParaRPr lang="en-US" sz="2400" dirty="0">
                <a:cs typeface="Arial" charset="0"/>
              </a:endParaRPr>
            </a:p>
          </p:txBody>
        </p:sp>
        <p:pic>
          <p:nvPicPr>
            <p:cNvPr id="19795" name="Picture 556" descr="txp_fig"/>
            <p:cNvPicPr>
              <a:picLocks noChangeAspect="1"/>
            </p:cNvPicPr>
            <p:nvPr>
              <p:custDataLst>
                <p:tags r:id="rId3"/>
              </p:custDataLst>
            </p:nvPr>
          </p:nvPicPr>
          <p:blipFill>
            <a:blip r:embed="rId8" cstate="print"/>
            <a:srcRect/>
            <a:stretch>
              <a:fillRect/>
            </a:stretch>
          </p:blipFill>
          <p:spPr bwMode="auto">
            <a:xfrm>
              <a:off x="4416385" y="6333624"/>
              <a:ext cx="4729841" cy="348515"/>
            </a:xfrm>
            <a:prstGeom prst="rect">
              <a:avLst/>
            </a:prstGeom>
            <a:noFill/>
            <a:ln w="9525">
              <a:noFill/>
              <a:miter lim="800000"/>
              <a:headEnd/>
              <a:tailEnd/>
            </a:ln>
          </p:spPr>
        </p:pic>
      </p:grpSp>
      <p:pic>
        <p:nvPicPr>
          <p:cNvPr id="553" name="Picture 552" descr="txp_fig"/>
          <p:cNvPicPr>
            <a:picLocks noChangeAspect="1"/>
          </p:cNvPicPr>
          <p:nvPr>
            <p:custDataLst>
              <p:tags r:id="rId1"/>
            </p:custDataLst>
          </p:nvPr>
        </p:nvPicPr>
        <p:blipFill>
          <a:blip r:embed="rId9" cstate="print"/>
          <a:srcRect/>
          <a:stretch>
            <a:fillRect/>
          </a:stretch>
        </p:blipFill>
        <p:spPr bwMode="auto">
          <a:xfrm>
            <a:off x="3240088" y="4575175"/>
            <a:ext cx="946150" cy="377825"/>
          </a:xfrm>
          <a:prstGeom prst="rect">
            <a:avLst/>
          </a:prstGeom>
          <a:noFill/>
          <a:ln w="9525">
            <a:noFill/>
            <a:miter lim="800000"/>
            <a:headEnd/>
            <a:tailEnd/>
          </a:ln>
        </p:spPr>
      </p:pic>
      <p:pic>
        <p:nvPicPr>
          <p:cNvPr id="544" name="Picture 543" descr="txp_fig"/>
          <p:cNvPicPr>
            <a:picLocks noChangeAspect="1"/>
          </p:cNvPicPr>
          <p:nvPr>
            <p:custDataLst>
              <p:tags r:id="rId2"/>
            </p:custDataLst>
          </p:nvPr>
        </p:nvPicPr>
        <p:blipFill>
          <a:blip r:embed="rId10" cstate="print"/>
          <a:srcRect/>
          <a:stretch>
            <a:fillRect/>
          </a:stretch>
        </p:blipFill>
        <p:spPr bwMode="auto">
          <a:xfrm>
            <a:off x="917575" y="2535238"/>
            <a:ext cx="225425" cy="36036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4695825" y="3081338"/>
            <a:ext cx="5106987" cy="2270125"/>
            <a:chOff x="1807" y="1145"/>
            <a:chExt cx="3217" cy="1430"/>
          </a:xfrm>
        </p:grpSpPr>
        <p:sp>
          <p:nvSpPr>
            <p:cNvPr id="20544" name="Line 3"/>
            <p:cNvSpPr>
              <a:spLocks noChangeShapeType="1"/>
            </p:cNvSpPr>
            <p:nvPr/>
          </p:nvSpPr>
          <p:spPr bwMode="auto">
            <a:xfrm>
              <a:off x="1807" y="2115"/>
              <a:ext cx="0" cy="328"/>
            </a:xfrm>
            <a:prstGeom prst="line">
              <a:avLst/>
            </a:prstGeom>
            <a:noFill/>
            <a:ln w="38100">
              <a:solidFill>
                <a:schemeClr val="accent2"/>
              </a:solidFill>
              <a:round/>
              <a:headEnd/>
              <a:tailEnd/>
            </a:ln>
          </p:spPr>
          <p:txBody>
            <a:bodyPr wrap="none" anchor="ctr">
              <a:spAutoFit/>
            </a:bodyPr>
            <a:lstStyle/>
            <a:p>
              <a:endParaRPr lang="en-US"/>
            </a:p>
          </p:txBody>
        </p:sp>
        <p:sp>
          <p:nvSpPr>
            <p:cNvPr id="20545" name="Line 5"/>
            <p:cNvSpPr>
              <a:spLocks noChangeShapeType="1"/>
            </p:cNvSpPr>
            <p:nvPr/>
          </p:nvSpPr>
          <p:spPr bwMode="auto">
            <a:xfrm>
              <a:off x="2188" y="2317"/>
              <a:ext cx="0" cy="258"/>
            </a:xfrm>
            <a:prstGeom prst="line">
              <a:avLst/>
            </a:prstGeom>
            <a:noFill/>
            <a:ln w="38100">
              <a:solidFill>
                <a:schemeClr val="accent2"/>
              </a:solidFill>
              <a:round/>
              <a:headEnd/>
              <a:tailEnd/>
            </a:ln>
          </p:spPr>
          <p:txBody>
            <a:bodyPr anchor="ctr">
              <a:spAutoFit/>
            </a:bodyPr>
            <a:lstStyle/>
            <a:p>
              <a:endParaRPr lang="en-US"/>
            </a:p>
          </p:txBody>
        </p:sp>
        <p:sp>
          <p:nvSpPr>
            <p:cNvPr id="20546" name="Line 6"/>
            <p:cNvSpPr>
              <a:spLocks noChangeShapeType="1"/>
            </p:cNvSpPr>
            <p:nvPr/>
          </p:nvSpPr>
          <p:spPr bwMode="auto">
            <a:xfrm>
              <a:off x="2949" y="2016"/>
              <a:ext cx="0" cy="119"/>
            </a:xfrm>
            <a:prstGeom prst="line">
              <a:avLst/>
            </a:prstGeom>
            <a:noFill/>
            <a:ln w="38100">
              <a:solidFill>
                <a:schemeClr val="accent2"/>
              </a:solidFill>
              <a:round/>
              <a:headEnd/>
              <a:tailEnd/>
            </a:ln>
          </p:spPr>
          <p:txBody>
            <a:bodyPr anchor="ctr">
              <a:spAutoFit/>
            </a:bodyPr>
            <a:lstStyle/>
            <a:p>
              <a:endParaRPr lang="en-US"/>
            </a:p>
          </p:txBody>
        </p:sp>
        <p:sp>
          <p:nvSpPr>
            <p:cNvPr id="20547" name="Line 7"/>
            <p:cNvSpPr>
              <a:spLocks noChangeShapeType="1"/>
            </p:cNvSpPr>
            <p:nvPr/>
          </p:nvSpPr>
          <p:spPr bwMode="auto">
            <a:xfrm>
              <a:off x="3323" y="1843"/>
              <a:ext cx="0" cy="80"/>
            </a:xfrm>
            <a:prstGeom prst="line">
              <a:avLst/>
            </a:prstGeom>
            <a:noFill/>
            <a:ln w="38100">
              <a:solidFill>
                <a:schemeClr val="accent2"/>
              </a:solidFill>
              <a:round/>
              <a:headEnd/>
              <a:tailEnd/>
            </a:ln>
          </p:spPr>
          <p:txBody>
            <a:bodyPr anchor="ctr">
              <a:spAutoFit/>
            </a:bodyPr>
            <a:lstStyle/>
            <a:p>
              <a:endParaRPr lang="en-US"/>
            </a:p>
          </p:txBody>
        </p:sp>
        <p:sp>
          <p:nvSpPr>
            <p:cNvPr id="20548" name="Line 8"/>
            <p:cNvSpPr>
              <a:spLocks noChangeShapeType="1"/>
            </p:cNvSpPr>
            <p:nvPr/>
          </p:nvSpPr>
          <p:spPr bwMode="auto">
            <a:xfrm>
              <a:off x="3707" y="1682"/>
              <a:ext cx="0" cy="199"/>
            </a:xfrm>
            <a:prstGeom prst="line">
              <a:avLst/>
            </a:prstGeom>
            <a:noFill/>
            <a:ln w="38100">
              <a:solidFill>
                <a:schemeClr val="accent2"/>
              </a:solidFill>
              <a:round/>
              <a:headEnd/>
              <a:tailEnd/>
            </a:ln>
          </p:spPr>
          <p:txBody>
            <a:bodyPr anchor="ctr">
              <a:spAutoFit/>
            </a:bodyPr>
            <a:lstStyle/>
            <a:p>
              <a:endParaRPr lang="en-US"/>
            </a:p>
          </p:txBody>
        </p:sp>
        <p:sp>
          <p:nvSpPr>
            <p:cNvPr id="20549" name="Line 9"/>
            <p:cNvSpPr>
              <a:spLocks noChangeShapeType="1"/>
            </p:cNvSpPr>
            <p:nvPr/>
          </p:nvSpPr>
          <p:spPr bwMode="auto">
            <a:xfrm>
              <a:off x="3892" y="1539"/>
              <a:ext cx="0" cy="70"/>
            </a:xfrm>
            <a:prstGeom prst="line">
              <a:avLst/>
            </a:prstGeom>
            <a:noFill/>
            <a:ln w="38100">
              <a:solidFill>
                <a:schemeClr val="accent2"/>
              </a:solidFill>
              <a:round/>
              <a:headEnd/>
              <a:tailEnd/>
            </a:ln>
          </p:spPr>
          <p:txBody>
            <a:bodyPr anchor="ctr">
              <a:spAutoFit/>
            </a:bodyPr>
            <a:lstStyle/>
            <a:p>
              <a:endParaRPr lang="en-US"/>
            </a:p>
          </p:txBody>
        </p:sp>
        <p:sp>
          <p:nvSpPr>
            <p:cNvPr id="20550" name="Line 10"/>
            <p:cNvSpPr>
              <a:spLocks noChangeShapeType="1"/>
            </p:cNvSpPr>
            <p:nvPr/>
          </p:nvSpPr>
          <p:spPr bwMode="auto">
            <a:xfrm>
              <a:off x="4078" y="1545"/>
              <a:ext cx="0" cy="279"/>
            </a:xfrm>
            <a:prstGeom prst="line">
              <a:avLst/>
            </a:prstGeom>
            <a:noFill/>
            <a:ln w="38100">
              <a:solidFill>
                <a:schemeClr val="accent2"/>
              </a:solidFill>
              <a:round/>
              <a:headEnd/>
              <a:tailEnd/>
            </a:ln>
          </p:spPr>
          <p:txBody>
            <a:bodyPr anchor="ctr">
              <a:spAutoFit/>
            </a:bodyPr>
            <a:lstStyle/>
            <a:p>
              <a:endParaRPr lang="en-US"/>
            </a:p>
          </p:txBody>
        </p:sp>
        <p:sp>
          <p:nvSpPr>
            <p:cNvPr id="20551" name="Line 11"/>
            <p:cNvSpPr>
              <a:spLocks noChangeShapeType="1"/>
            </p:cNvSpPr>
            <p:nvPr/>
          </p:nvSpPr>
          <p:spPr bwMode="auto">
            <a:xfrm>
              <a:off x="4839" y="1145"/>
              <a:ext cx="0" cy="79"/>
            </a:xfrm>
            <a:prstGeom prst="line">
              <a:avLst/>
            </a:prstGeom>
            <a:noFill/>
            <a:ln w="38100">
              <a:solidFill>
                <a:schemeClr val="accent2"/>
              </a:solidFill>
              <a:round/>
              <a:headEnd/>
              <a:tailEnd/>
            </a:ln>
          </p:spPr>
          <p:txBody>
            <a:bodyPr anchor="ctr">
              <a:spAutoFit/>
            </a:bodyPr>
            <a:lstStyle/>
            <a:p>
              <a:endParaRPr lang="en-US"/>
            </a:p>
          </p:txBody>
        </p:sp>
        <p:sp>
          <p:nvSpPr>
            <p:cNvPr id="20552" name="Line 12"/>
            <p:cNvSpPr>
              <a:spLocks noChangeShapeType="1"/>
            </p:cNvSpPr>
            <p:nvPr/>
          </p:nvSpPr>
          <p:spPr bwMode="auto">
            <a:xfrm>
              <a:off x="5024" y="1162"/>
              <a:ext cx="0" cy="228"/>
            </a:xfrm>
            <a:prstGeom prst="line">
              <a:avLst/>
            </a:prstGeom>
            <a:noFill/>
            <a:ln w="38100">
              <a:solidFill>
                <a:schemeClr val="accent2"/>
              </a:solidFill>
              <a:round/>
              <a:headEnd/>
              <a:tailEnd/>
            </a:ln>
          </p:spPr>
          <p:txBody>
            <a:bodyPr anchor="ctr">
              <a:spAutoFit/>
            </a:bodyPr>
            <a:lstStyle/>
            <a:p>
              <a:endParaRPr lang="en-US"/>
            </a:p>
          </p:txBody>
        </p:sp>
        <p:sp>
          <p:nvSpPr>
            <p:cNvPr id="20553" name="Line 13"/>
            <p:cNvSpPr>
              <a:spLocks noChangeShapeType="1"/>
            </p:cNvSpPr>
            <p:nvPr/>
          </p:nvSpPr>
          <p:spPr bwMode="auto">
            <a:xfrm>
              <a:off x="2747" y="1953"/>
              <a:ext cx="0" cy="120"/>
            </a:xfrm>
            <a:prstGeom prst="line">
              <a:avLst/>
            </a:prstGeom>
            <a:noFill/>
            <a:ln w="38100">
              <a:solidFill>
                <a:schemeClr val="accent2"/>
              </a:solidFill>
              <a:round/>
              <a:headEnd/>
              <a:tailEnd/>
            </a:ln>
          </p:spPr>
          <p:txBody>
            <a:bodyPr anchor="ctr">
              <a:spAutoFit/>
            </a:bodyPr>
            <a:lstStyle/>
            <a:p>
              <a:endParaRPr lang="en-US"/>
            </a:p>
          </p:txBody>
        </p:sp>
        <p:sp>
          <p:nvSpPr>
            <p:cNvPr id="20554" name="Line 14"/>
            <p:cNvSpPr>
              <a:spLocks noChangeShapeType="1"/>
            </p:cNvSpPr>
            <p:nvPr/>
          </p:nvSpPr>
          <p:spPr bwMode="auto">
            <a:xfrm>
              <a:off x="1999" y="2387"/>
              <a:ext cx="0" cy="119"/>
            </a:xfrm>
            <a:prstGeom prst="line">
              <a:avLst/>
            </a:prstGeom>
            <a:noFill/>
            <a:ln w="38100">
              <a:solidFill>
                <a:schemeClr val="accent2"/>
              </a:solidFill>
              <a:round/>
              <a:headEnd/>
              <a:tailEnd/>
            </a:ln>
          </p:spPr>
          <p:txBody>
            <a:bodyPr anchor="ctr">
              <a:spAutoFit/>
            </a:bodyPr>
            <a:lstStyle/>
            <a:p>
              <a:endParaRPr lang="en-US"/>
            </a:p>
          </p:txBody>
        </p:sp>
        <p:sp>
          <p:nvSpPr>
            <p:cNvPr id="20555" name="Line 15"/>
            <p:cNvSpPr>
              <a:spLocks noChangeShapeType="1"/>
            </p:cNvSpPr>
            <p:nvPr/>
          </p:nvSpPr>
          <p:spPr bwMode="auto">
            <a:xfrm>
              <a:off x="3134" y="1705"/>
              <a:ext cx="0" cy="199"/>
            </a:xfrm>
            <a:prstGeom prst="line">
              <a:avLst/>
            </a:prstGeom>
            <a:noFill/>
            <a:ln w="38100">
              <a:solidFill>
                <a:schemeClr val="accent2"/>
              </a:solidFill>
              <a:round/>
              <a:headEnd/>
              <a:tailEnd/>
            </a:ln>
          </p:spPr>
          <p:txBody>
            <a:bodyPr anchor="ctr">
              <a:spAutoFit/>
            </a:bodyPr>
            <a:lstStyle/>
            <a:p>
              <a:endParaRPr lang="en-US"/>
            </a:p>
          </p:txBody>
        </p:sp>
      </p:grpSp>
      <p:sp>
        <p:nvSpPr>
          <p:cNvPr id="20483" name="Rectangle 16"/>
          <p:cNvSpPr>
            <a:spLocks noGrp="1" noChangeArrowheads="1"/>
          </p:cNvSpPr>
          <p:nvPr>
            <p:ph type="title"/>
          </p:nvPr>
        </p:nvSpPr>
        <p:spPr>
          <a:noFill/>
        </p:spPr>
        <p:txBody>
          <a:bodyPr/>
          <a:lstStyle/>
          <a:p>
            <a:r>
              <a:rPr lang="en-US" dirty="0" smtClean="0">
                <a:solidFill>
                  <a:schemeClr val="tx1"/>
                </a:solidFill>
                <a:sym typeface="Symbol" pitchFamily="18" charset="2"/>
              </a:rPr>
              <a:t>Optimization: Least Squares*</a:t>
            </a:r>
          </a:p>
        </p:txBody>
      </p:sp>
      <p:sp>
        <p:nvSpPr>
          <p:cNvPr id="20484" name="Line 17"/>
          <p:cNvSpPr>
            <a:spLocks noChangeShapeType="1"/>
          </p:cNvSpPr>
          <p:nvPr/>
        </p:nvSpPr>
        <p:spPr bwMode="auto">
          <a:xfrm flipV="1">
            <a:off x="4100512" y="2967038"/>
            <a:ext cx="6029325" cy="2443162"/>
          </a:xfrm>
          <a:prstGeom prst="line">
            <a:avLst/>
          </a:prstGeom>
          <a:noFill/>
          <a:ln w="38100">
            <a:solidFill>
              <a:srgbClr val="000000"/>
            </a:solidFill>
            <a:round/>
            <a:headEnd/>
            <a:tailEnd/>
          </a:ln>
        </p:spPr>
        <p:txBody>
          <a:bodyPr/>
          <a:lstStyle/>
          <a:p>
            <a:endParaRPr lang="en-US"/>
          </a:p>
        </p:txBody>
      </p:sp>
      <p:sp>
        <p:nvSpPr>
          <p:cNvPr id="20485" name="Line 18"/>
          <p:cNvSpPr>
            <a:spLocks noChangeShapeType="1"/>
          </p:cNvSpPr>
          <p:nvPr/>
        </p:nvSpPr>
        <p:spPr bwMode="auto">
          <a:xfrm>
            <a:off x="4100512" y="6070600"/>
            <a:ext cx="6000750" cy="3175"/>
          </a:xfrm>
          <a:prstGeom prst="line">
            <a:avLst/>
          </a:prstGeom>
          <a:noFill/>
          <a:ln w="0">
            <a:solidFill>
              <a:srgbClr val="000000"/>
            </a:solidFill>
            <a:round/>
            <a:headEnd/>
            <a:tailEnd/>
          </a:ln>
        </p:spPr>
        <p:txBody>
          <a:bodyPr/>
          <a:lstStyle/>
          <a:p>
            <a:endParaRPr lang="en-US"/>
          </a:p>
        </p:txBody>
      </p:sp>
      <p:sp>
        <p:nvSpPr>
          <p:cNvPr id="20486" name="Line 19"/>
          <p:cNvSpPr>
            <a:spLocks noChangeShapeType="1"/>
          </p:cNvSpPr>
          <p:nvPr/>
        </p:nvSpPr>
        <p:spPr bwMode="auto">
          <a:xfrm flipV="1">
            <a:off x="4100512" y="2743200"/>
            <a:ext cx="12700" cy="3327400"/>
          </a:xfrm>
          <a:prstGeom prst="line">
            <a:avLst/>
          </a:prstGeom>
          <a:noFill/>
          <a:ln w="0">
            <a:solidFill>
              <a:srgbClr val="000000"/>
            </a:solidFill>
            <a:round/>
            <a:headEnd/>
            <a:tailEnd/>
          </a:ln>
        </p:spPr>
        <p:txBody>
          <a:bodyPr/>
          <a:lstStyle/>
          <a:p>
            <a:endParaRPr lang="en-US"/>
          </a:p>
        </p:txBody>
      </p:sp>
      <p:sp>
        <p:nvSpPr>
          <p:cNvPr id="20487" name="Line 20"/>
          <p:cNvSpPr>
            <a:spLocks noChangeShapeType="1"/>
          </p:cNvSpPr>
          <p:nvPr/>
        </p:nvSpPr>
        <p:spPr bwMode="auto">
          <a:xfrm flipV="1">
            <a:off x="4100512" y="6005513"/>
            <a:ext cx="1588" cy="65087"/>
          </a:xfrm>
          <a:prstGeom prst="line">
            <a:avLst/>
          </a:prstGeom>
          <a:noFill/>
          <a:ln w="0">
            <a:solidFill>
              <a:srgbClr val="000000"/>
            </a:solidFill>
            <a:round/>
            <a:headEnd/>
            <a:tailEnd/>
          </a:ln>
        </p:spPr>
        <p:txBody>
          <a:bodyPr/>
          <a:lstStyle/>
          <a:p>
            <a:endParaRPr lang="en-US"/>
          </a:p>
        </p:txBody>
      </p:sp>
      <p:sp>
        <p:nvSpPr>
          <p:cNvPr id="20488" name="Rectangle 21"/>
          <p:cNvSpPr>
            <a:spLocks noChangeArrowheads="1"/>
          </p:cNvSpPr>
          <p:nvPr/>
        </p:nvSpPr>
        <p:spPr bwMode="auto">
          <a:xfrm>
            <a:off x="4113212" y="61087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89" name="Line 22"/>
          <p:cNvSpPr>
            <a:spLocks noChangeShapeType="1"/>
          </p:cNvSpPr>
          <p:nvPr/>
        </p:nvSpPr>
        <p:spPr bwMode="auto">
          <a:xfrm flipV="1">
            <a:off x="10101262" y="6005513"/>
            <a:ext cx="3175" cy="65087"/>
          </a:xfrm>
          <a:prstGeom prst="line">
            <a:avLst/>
          </a:prstGeom>
          <a:noFill/>
          <a:ln w="0">
            <a:solidFill>
              <a:srgbClr val="000000"/>
            </a:solidFill>
            <a:round/>
            <a:headEnd/>
            <a:tailEnd/>
          </a:ln>
        </p:spPr>
        <p:txBody>
          <a:bodyPr/>
          <a:lstStyle/>
          <a:p>
            <a:endParaRPr lang="en-US"/>
          </a:p>
        </p:txBody>
      </p:sp>
      <p:sp>
        <p:nvSpPr>
          <p:cNvPr id="20490" name="Rectangle 23"/>
          <p:cNvSpPr>
            <a:spLocks noChangeArrowheads="1"/>
          </p:cNvSpPr>
          <p:nvPr/>
        </p:nvSpPr>
        <p:spPr bwMode="auto">
          <a:xfrm>
            <a:off x="10071100" y="61087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20</a:t>
            </a:r>
            <a:endParaRPr lang="en-US" sz="2400">
              <a:cs typeface="Arial" charset="0"/>
            </a:endParaRPr>
          </a:p>
        </p:txBody>
      </p:sp>
      <p:sp>
        <p:nvSpPr>
          <p:cNvPr id="20491" name="Line 24"/>
          <p:cNvSpPr>
            <a:spLocks noChangeShapeType="1"/>
          </p:cNvSpPr>
          <p:nvPr/>
        </p:nvSpPr>
        <p:spPr bwMode="auto">
          <a:xfrm>
            <a:off x="4100512" y="6070600"/>
            <a:ext cx="52388" cy="3175"/>
          </a:xfrm>
          <a:prstGeom prst="line">
            <a:avLst/>
          </a:prstGeom>
          <a:noFill/>
          <a:ln w="0">
            <a:solidFill>
              <a:srgbClr val="000000"/>
            </a:solidFill>
            <a:round/>
            <a:headEnd/>
            <a:tailEnd/>
          </a:ln>
        </p:spPr>
        <p:txBody>
          <a:bodyPr/>
          <a:lstStyle/>
          <a:p>
            <a:endParaRPr lang="en-US"/>
          </a:p>
        </p:txBody>
      </p:sp>
      <p:sp>
        <p:nvSpPr>
          <p:cNvPr id="20492" name="Rectangle 25"/>
          <p:cNvSpPr>
            <a:spLocks noChangeArrowheads="1"/>
          </p:cNvSpPr>
          <p:nvPr/>
        </p:nvSpPr>
        <p:spPr bwMode="auto">
          <a:xfrm>
            <a:off x="4002087" y="5964238"/>
            <a:ext cx="6826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charset="0"/>
              </a:rPr>
              <a:t>0</a:t>
            </a:r>
            <a:endParaRPr lang="en-US" sz="2400">
              <a:cs typeface="Arial" charset="0"/>
            </a:endParaRPr>
          </a:p>
        </p:txBody>
      </p:sp>
      <p:sp>
        <p:nvSpPr>
          <p:cNvPr id="20493" name="Oval 26"/>
          <p:cNvSpPr>
            <a:spLocks noChangeArrowheads="1"/>
          </p:cNvSpPr>
          <p:nvPr/>
        </p:nvSpPr>
        <p:spPr bwMode="auto">
          <a:xfrm>
            <a:off x="4333875" y="5254625"/>
            <a:ext cx="123825" cy="117475"/>
          </a:xfrm>
          <a:prstGeom prst="ellipse">
            <a:avLst/>
          </a:prstGeom>
          <a:solidFill>
            <a:srgbClr val="FF0000"/>
          </a:solidFill>
          <a:ln w="9525">
            <a:solidFill>
              <a:srgbClr val="FF0000"/>
            </a:solidFill>
            <a:round/>
            <a:headEnd/>
            <a:tailEnd/>
          </a:ln>
        </p:spPr>
        <p:txBody>
          <a:bodyPr/>
          <a:lstStyle/>
          <a:p>
            <a:endParaRPr lang="en-US"/>
          </a:p>
        </p:txBody>
      </p:sp>
      <p:sp>
        <p:nvSpPr>
          <p:cNvPr id="20494" name="Oval 27"/>
          <p:cNvSpPr>
            <a:spLocks noChangeArrowheads="1"/>
          </p:cNvSpPr>
          <p:nvPr/>
        </p:nvSpPr>
        <p:spPr bwMode="auto">
          <a:xfrm>
            <a:off x="4333875" y="5254625"/>
            <a:ext cx="123825" cy="117475"/>
          </a:xfrm>
          <a:prstGeom prst="ellipse">
            <a:avLst/>
          </a:prstGeom>
          <a:solidFill>
            <a:srgbClr val="FF0000"/>
          </a:solidFill>
          <a:ln w="0">
            <a:solidFill>
              <a:srgbClr val="FF0000"/>
            </a:solidFill>
            <a:round/>
            <a:headEnd/>
            <a:tailEnd/>
          </a:ln>
        </p:spPr>
        <p:txBody>
          <a:bodyPr/>
          <a:lstStyle/>
          <a:p>
            <a:endParaRPr lang="en-US"/>
          </a:p>
        </p:txBody>
      </p:sp>
      <p:sp>
        <p:nvSpPr>
          <p:cNvPr id="20495" name="Oval 28"/>
          <p:cNvSpPr>
            <a:spLocks noChangeArrowheads="1"/>
          </p:cNvSpPr>
          <p:nvPr/>
        </p:nvSpPr>
        <p:spPr bwMode="auto">
          <a:xfrm>
            <a:off x="4638675" y="4576763"/>
            <a:ext cx="125412" cy="115887"/>
          </a:xfrm>
          <a:prstGeom prst="ellipse">
            <a:avLst/>
          </a:prstGeom>
          <a:solidFill>
            <a:srgbClr val="FF0000"/>
          </a:solidFill>
          <a:ln w="9525">
            <a:solidFill>
              <a:srgbClr val="FF0000"/>
            </a:solidFill>
            <a:round/>
            <a:headEnd/>
            <a:tailEnd/>
          </a:ln>
        </p:spPr>
        <p:txBody>
          <a:bodyPr/>
          <a:lstStyle/>
          <a:p>
            <a:endParaRPr lang="en-US"/>
          </a:p>
        </p:txBody>
      </p:sp>
      <p:sp>
        <p:nvSpPr>
          <p:cNvPr id="20496" name="Oval 29"/>
          <p:cNvSpPr>
            <a:spLocks noChangeArrowheads="1"/>
          </p:cNvSpPr>
          <p:nvPr/>
        </p:nvSpPr>
        <p:spPr bwMode="auto">
          <a:xfrm>
            <a:off x="4638675" y="4576763"/>
            <a:ext cx="125412" cy="115887"/>
          </a:xfrm>
          <a:prstGeom prst="ellipse">
            <a:avLst/>
          </a:prstGeom>
          <a:solidFill>
            <a:srgbClr val="FF0000"/>
          </a:solidFill>
          <a:ln w="0">
            <a:solidFill>
              <a:srgbClr val="FF0000"/>
            </a:solidFill>
            <a:round/>
            <a:headEnd/>
            <a:tailEnd/>
          </a:ln>
        </p:spPr>
        <p:txBody>
          <a:bodyPr/>
          <a:lstStyle/>
          <a:p>
            <a:endParaRPr lang="en-US"/>
          </a:p>
        </p:txBody>
      </p:sp>
      <p:sp>
        <p:nvSpPr>
          <p:cNvPr id="20497" name="Oval 30"/>
          <p:cNvSpPr>
            <a:spLocks noChangeArrowheads="1"/>
          </p:cNvSpPr>
          <p:nvPr/>
        </p:nvSpPr>
        <p:spPr bwMode="auto">
          <a:xfrm>
            <a:off x="4940300" y="5180013"/>
            <a:ext cx="127000" cy="112712"/>
          </a:xfrm>
          <a:prstGeom prst="ellipse">
            <a:avLst/>
          </a:prstGeom>
          <a:solidFill>
            <a:srgbClr val="FF0000"/>
          </a:solidFill>
          <a:ln w="9525">
            <a:solidFill>
              <a:srgbClr val="FF0000"/>
            </a:solidFill>
            <a:round/>
            <a:headEnd/>
            <a:tailEnd/>
          </a:ln>
        </p:spPr>
        <p:txBody>
          <a:bodyPr/>
          <a:lstStyle/>
          <a:p>
            <a:endParaRPr lang="en-US"/>
          </a:p>
        </p:txBody>
      </p:sp>
      <p:sp>
        <p:nvSpPr>
          <p:cNvPr id="20498" name="Oval 31"/>
          <p:cNvSpPr>
            <a:spLocks noChangeArrowheads="1"/>
          </p:cNvSpPr>
          <p:nvPr/>
        </p:nvSpPr>
        <p:spPr bwMode="auto">
          <a:xfrm>
            <a:off x="4940300" y="5180013"/>
            <a:ext cx="127000" cy="112712"/>
          </a:xfrm>
          <a:prstGeom prst="ellipse">
            <a:avLst/>
          </a:prstGeom>
          <a:solidFill>
            <a:srgbClr val="FF0000"/>
          </a:solidFill>
          <a:ln w="0">
            <a:solidFill>
              <a:srgbClr val="FF0000"/>
            </a:solidFill>
            <a:round/>
            <a:headEnd/>
            <a:tailEnd/>
          </a:ln>
        </p:spPr>
        <p:txBody>
          <a:bodyPr/>
          <a:lstStyle/>
          <a:p>
            <a:endParaRPr lang="en-US"/>
          </a:p>
        </p:txBody>
      </p:sp>
      <p:sp>
        <p:nvSpPr>
          <p:cNvPr id="20499" name="Oval 32"/>
          <p:cNvSpPr>
            <a:spLocks noChangeArrowheads="1"/>
          </p:cNvSpPr>
          <p:nvPr/>
        </p:nvSpPr>
        <p:spPr bwMode="auto">
          <a:xfrm>
            <a:off x="5232400" y="5267325"/>
            <a:ext cx="125412" cy="117475"/>
          </a:xfrm>
          <a:prstGeom prst="ellipse">
            <a:avLst/>
          </a:prstGeom>
          <a:solidFill>
            <a:srgbClr val="FF0000"/>
          </a:solidFill>
          <a:ln w="9525">
            <a:solidFill>
              <a:srgbClr val="FF0000"/>
            </a:solidFill>
            <a:round/>
            <a:headEnd/>
            <a:tailEnd/>
          </a:ln>
        </p:spPr>
        <p:txBody>
          <a:bodyPr/>
          <a:lstStyle/>
          <a:p>
            <a:endParaRPr lang="en-US"/>
          </a:p>
        </p:txBody>
      </p:sp>
      <p:sp>
        <p:nvSpPr>
          <p:cNvPr id="20500" name="Oval 33"/>
          <p:cNvSpPr>
            <a:spLocks noChangeArrowheads="1"/>
          </p:cNvSpPr>
          <p:nvPr/>
        </p:nvSpPr>
        <p:spPr bwMode="auto">
          <a:xfrm>
            <a:off x="5232400" y="5267325"/>
            <a:ext cx="125412" cy="117475"/>
          </a:xfrm>
          <a:prstGeom prst="ellipse">
            <a:avLst/>
          </a:prstGeom>
          <a:solidFill>
            <a:srgbClr val="FF0000"/>
          </a:solidFill>
          <a:ln w="0">
            <a:solidFill>
              <a:srgbClr val="FF0000"/>
            </a:solidFill>
            <a:round/>
            <a:headEnd/>
            <a:tailEnd/>
          </a:ln>
        </p:spPr>
        <p:txBody>
          <a:bodyPr/>
          <a:lstStyle/>
          <a:p>
            <a:endParaRPr lang="en-US"/>
          </a:p>
        </p:txBody>
      </p:sp>
      <p:sp>
        <p:nvSpPr>
          <p:cNvPr id="20501" name="Oval 34"/>
          <p:cNvSpPr>
            <a:spLocks noChangeArrowheads="1"/>
          </p:cNvSpPr>
          <p:nvPr/>
        </p:nvSpPr>
        <p:spPr bwMode="auto">
          <a:xfrm>
            <a:off x="5537200" y="4948238"/>
            <a:ext cx="122237" cy="114300"/>
          </a:xfrm>
          <a:prstGeom prst="ellipse">
            <a:avLst/>
          </a:prstGeom>
          <a:solidFill>
            <a:srgbClr val="FF0000"/>
          </a:solidFill>
          <a:ln w="9525">
            <a:solidFill>
              <a:srgbClr val="FF0000"/>
            </a:solidFill>
            <a:round/>
            <a:headEnd/>
            <a:tailEnd/>
          </a:ln>
        </p:spPr>
        <p:txBody>
          <a:bodyPr/>
          <a:lstStyle/>
          <a:p>
            <a:endParaRPr lang="en-US"/>
          </a:p>
        </p:txBody>
      </p:sp>
      <p:sp>
        <p:nvSpPr>
          <p:cNvPr id="20502" name="Oval 35"/>
          <p:cNvSpPr>
            <a:spLocks noChangeArrowheads="1"/>
          </p:cNvSpPr>
          <p:nvPr/>
        </p:nvSpPr>
        <p:spPr bwMode="auto">
          <a:xfrm>
            <a:off x="5537200" y="4948238"/>
            <a:ext cx="122237" cy="114300"/>
          </a:xfrm>
          <a:prstGeom prst="ellipse">
            <a:avLst/>
          </a:prstGeom>
          <a:solidFill>
            <a:srgbClr val="FF0000"/>
          </a:solidFill>
          <a:ln w="0">
            <a:solidFill>
              <a:srgbClr val="FF0000"/>
            </a:solidFill>
            <a:round/>
            <a:headEnd/>
            <a:tailEnd/>
          </a:ln>
        </p:spPr>
        <p:txBody>
          <a:bodyPr/>
          <a:lstStyle/>
          <a:p>
            <a:endParaRPr lang="en-US"/>
          </a:p>
        </p:txBody>
      </p:sp>
      <p:sp>
        <p:nvSpPr>
          <p:cNvPr id="20503" name="Oval 36"/>
          <p:cNvSpPr>
            <a:spLocks noChangeArrowheads="1"/>
          </p:cNvSpPr>
          <p:nvPr/>
        </p:nvSpPr>
        <p:spPr bwMode="auto">
          <a:xfrm>
            <a:off x="5842000"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4" name="Oval 37"/>
          <p:cNvSpPr>
            <a:spLocks noChangeArrowheads="1"/>
          </p:cNvSpPr>
          <p:nvPr/>
        </p:nvSpPr>
        <p:spPr bwMode="auto">
          <a:xfrm>
            <a:off x="5842000"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5" name="Oval 38"/>
          <p:cNvSpPr>
            <a:spLocks noChangeArrowheads="1"/>
          </p:cNvSpPr>
          <p:nvPr/>
        </p:nvSpPr>
        <p:spPr bwMode="auto">
          <a:xfrm>
            <a:off x="6132512" y="430847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06" name="Oval 39"/>
          <p:cNvSpPr>
            <a:spLocks noChangeArrowheads="1"/>
          </p:cNvSpPr>
          <p:nvPr/>
        </p:nvSpPr>
        <p:spPr bwMode="auto">
          <a:xfrm>
            <a:off x="6132512" y="430847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07" name="Oval 40"/>
          <p:cNvSpPr>
            <a:spLocks noChangeArrowheads="1"/>
          </p:cNvSpPr>
          <p:nvPr/>
        </p:nvSpPr>
        <p:spPr bwMode="auto">
          <a:xfrm>
            <a:off x="6437312" y="4614863"/>
            <a:ext cx="123825" cy="115887"/>
          </a:xfrm>
          <a:prstGeom prst="ellipse">
            <a:avLst/>
          </a:prstGeom>
          <a:solidFill>
            <a:srgbClr val="FF0000"/>
          </a:solidFill>
          <a:ln w="9525">
            <a:solidFill>
              <a:srgbClr val="FF0000"/>
            </a:solidFill>
            <a:round/>
            <a:headEnd/>
            <a:tailEnd/>
          </a:ln>
        </p:spPr>
        <p:txBody>
          <a:bodyPr/>
          <a:lstStyle/>
          <a:p>
            <a:endParaRPr lang="en-US"/>
          </a:p>
        </p:txBody>
      </p:sp>
      <p:sp>
        <p:nvSpPr>
          <p:cNvPr id="20508" name="Oval 41"/>
          <p:cNvSpPr>
            <a:spLocks noChangeArrowheads="1"/>
          </p:cNvSpPr>
          <p:nvPr/>
        </p:nvSpPr>
        <p:spPr bwMode="auto">
          <a:xfrm>
            <a:off x="6437312" y="4614863"/>
            <a:ext cx="123825" cy="115887"/>
          </a:xfrm>
          <a:prstGeom prst="ellipse">
            <a:avLst/>
          </a:prstGeom>
          <a:solidFill>
            <a:srgbClr val="FF0000"/>
          </a:solidFill>
          <a:ln w="0">
            <a:solidFill>
              <a:srgbClr val="FF0000"/>
            </a:solidFill>
            <a:round/>
            <a:headEnd/>
            <a:tailEnd/>
          </a:ln>
        </p:spPr>
        <p:txBody>
          <a:bodyPr/>
          <a:lstStyle/>
          <a:p>
            <a:endParaRPr lang="en-US"/>
          </a:p>
        </p:txBody>
      </p:sp>
      <p:sp>
        <p:nvSpPr>
          <p:cNvPr id="20509" name="Oval 42"/>
          <p:cNvSpPr>
            <a:spLocks noChangeArrowheads="1"/>
          </p:cNvSpPr>
          <p:nvPr/>
        </p:nvSpPr>
        <p:spPr bwMode="auto">
          <a:xfrm>
            <a:off x="6740525" y="3886200"/>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10" name="Oval 43"/>
          <p:cNvSpPr>
            <a:spLocks noChangeArrowheads="1"/>
          </p:cNvSpPr>
          <p:nvPr/>
        </p:nvSpPr>
        <p:spPr bwMode="auto">
          <a:xfrm>
            <a:off x="6740525" y="3886200"/>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11" name="Oval 44"/>
          <p:cNvSpPr>
            <a:spLocks noChangeArrowheads="1"/>
          </p:cNvSpPr>
          <p:nvPr/>
        </p:nvSpPr>
        <p:spPr bwMode="auto">
          <a:xfrm>
            <a:off x="7043737" y="4270375"/>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2" name="Oval 45"/>
          <p:cNvSpPr>
            <a:spLocks noChangeArrowheads="1"/>
          </p:cNvSpPr>
          <p:nvPr/>
        </p:nvSpPr>
        <p:spPr bwMode="auto">
          <a:xfrm>
            <a:off x="7043737" y="4270375"/>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3" name="Oval 46"/>
          <p:cNvSpPr>
            <a:spLocks noChangeArrowheads="1"/>
          </p:cNvSpPr>
          <p:nvPr/>
        </p:nvSpPr>
        <p:spPr bwMode="auto">
          <a:xfrm>
            <a:off x="7335837" y="3989388"/>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14" name="Oval 47"/>
          <p:cNvSpPr>
            <a:spLocks noChangeArrowheads="1"/>
          </p:cNvSpPr>
          <p:nvPr/>
        </p:nvSpPr>
        <p:spPr bwMode="auto">
          <a:xfrm>
            <a:off x="7335837" y="3989388"/>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15" name="Oval 48"/>
          <p:cNvSpPr>
            <a:spLocks noChangeArrowheads="1"/>
          </p:cNvSpPr>
          <p:nvPr/>
        </p:nvSpPr>
        <p:spPr bwMode="auto">
          <a:xfrm>
            <a:off x="7642225" y="4179888"/>
            <a:ext cx="120650" cy="115887"/>
          </a:xfrm>
          <a:prstGeom prst="ellipse">
            <a:avLst/>
          </a:prstGeom>
          <a:solidFill>
            <a:srgbClr val="FF0000"/>
          </a:solidFill>
          <a:ln w="9525">
            <a:solidFill>
              <a:srgbClr val="FF0000"/>
            </a:solidFill>
            <a:round/>
            <a:headEnd/>
            <a:tailEnd/>
          </a:ln>
        </p:spPr>
        <p:txBody>
          <a:bodyPr/>
          <a:lstStyle/>
          <a:p>
            <a:endParaRPr lang="en-US"/>
          </a:p>
        </p:txBody>
      </p:sp>
      <p:sp>
        <p:nvSpPr>
          <p:cNvPr id="20516" name="Oval 49"/>
          <p:cNvSpPr>
            <a:spLocks noChangeArrowheads="1"/>
          </p:cNvSpPr>
          <p:nvPr/>
        </p:nvSpPr>
        <p:spPr bwMode="auto">
          <a:xfrm>
            <a:off x="7642225" y="4179888"/>
            <a:ext cx="120650" cy="115887"/>
          </a:xfrm>
          <a:prstGeom prst="ellipse">
            <a:avLst/>
          </a:prstGeom>
          <a:solidFill>
            <a:srgbClr val="FF0000"/>
          </a:solidFill>
          <a:ln w="0">
            <a:solidFill>
              <a:srgbClr val="FF0000"/>
            </a:solidFill>
            <a:round/>
            <a:headEnd/>
            <a:tailEnd/>
          </a:ln>
        </p:spPr>
        <p:txBody>
          <a:bodyPr/>
          <a:lstStyle/>
          <a:p>
            <a:endParaRPr lang="en-US"/>
          </a:p>
        </p:txBody>
      </p:sp>
      <p:sp>
        <p:nvSpPr>
          <p:cNvPr id="20517" name="Oval 50"/>
          <p:cNvSpPr>
            <a:spLocks noChangeArrowheads="1"/>
          </p:cNvSpPr>
          <p:nvPr/>
        </p:nvSpPr>
        <p:spPr bwMode="auto">
          <a:xfrm>
            <a:off x="7942262" y="3617913"/>
            <a:ext cx="127000" cy="115887"/>
          </a:xfrm>
          <a:prstGeom prst="ellipse">
            <a:avLst/>
          </a:prstGeom>
          <a:solidFill>
            <a:srgbClr val="FF0000"/>
          </a:solidFill>
          <a:ln w="9525">
            <a:solidFill>
              <a:srgbClr val="FF0000"/>
            </a:solidFill>
            <a:round/>
            <a:headEnd/>
            <a:tailEnd/>
          </a:ln>
        </p:spPr>
        <p:txBody>
          <a:bodyPr/>
          <a:lstStyle/>
          <a:p>
            <a:endParaRPr lang="en-US"/>
          </a:p>
        </p:txBody>
      </p:sp>
      <p:sp>
        <p:nvSpPr>
          <p:cNvPr id="20518" name="Oval 51"/>
          <p:cNvSpPr>
            <a:spLocks noChangeArrowheads="1"/>
          </p:cNvSpPr>
          <p:nvPr/>
        </p:nvSpPr>
        <p:spPr bwMode="auto">
          <a:xfrm>
            <a:off x="7942262" y="3617913"/>
            <a:ext cx="127000" cy="115887"/>
          </a:xfrm>
          <a:prstGeom prst="ellipse">
            <a:avLst/>
          </a:prstGeom>
          <a:solidFill>
            <a:srgbClr val="FF0000"/>
          </a:solidFill>
          <a:ln w="0">
            <a:solidFill>
              <a:srgbClr val="FF0000"/>
            </a:solidFill>
            <a:round/>
            <a:headEnd/>
            <a:tailEnd/>
          </a:ln>
        </p:spPr>
        <p:txBody>
          <a:bodyPr/>
          <a:lstStyle/>
          <a:p>
            <a:endParaRPr lang="en-US"/>
          </a:p>
        </p:txBody>
      </p:sp>
      <p:sp>
        <p:nvSpPr>
          <p:cNvPr id="20519" name="Oval 52"/>
          <p:cNvSpPr>
            <a:spLocks noChangeArrowheads="1"/>
          </p:cNvSpPr>
          <p:nvPr/>
        </p:nvSpPr>
        <p:spPr bwMode="auto">
          <a:xfrm>
            <a:off x="8234362" y="4078288"/>
            <a:ext cx="125413" cy="115887"/>
          </a:xfrm>
          <a:prstGeom prst="ellipse">
            <a:avLst/>
          </a:prstGeom>
          <a:solidFill>
            <a:srgbClr val="FF0000"/>
          </a:solidFill>
          <a:ln w="9525">
            <a:solidFill>
              <a:srgbClr val="FF0000"/>
            </a:solidFill>
            <a:round/>
            <a:headEnd/>
            <a:tailEnd/>
          </a:ln>
        </p:spPr>
        <p:txBody>
          <a:bodyPr/>
          <a:lstStyle/>
          <a:p>
            <a:endParaRPr lang="en-US"/>
          </a:p>
        </p:txBody>
      </p:sp>
      <p:sp>
        <p:nvSpPr>
          <p:cNvPr id="20520" name="Oval 53"/>
          <p:cNvSpPr>
            <a:spLocks noChangeArrowheads="1"/>
          </p:cNvSpPr>
          <p:nvPr/>
        </p:nvSpPr>
        <p:spPr bwMode="auto">
          <a:xfrm>
            <a:off x="8234362" y="4078288"/>
            <a:ext cx="125413" cy="115887"/>
          </a:xfrm>
          <a:prstGeom prst="ellipse">
            <a:avLst/>
          </a:prstGeom>
          <a:solidFill>
            <a:srgbClr val="FF0000"/>
          </a:solidFill>
          <a:ln w="0">
            <a:solidFill>
              <a:srgbClr val="FF0000"/>
            </a:solidFill>
            <a:round/>
            <a:headEnd/>
            <a:tailEnd/>
          </a:ln>
        </p:spPr>
        <p:txBody>
          <a:bodyPr/>
          <a:lstStyle/>
          <a:p>
            <a:endParaRPr lang="en-US"/>
          </a:p>
        </p:txBody>
      </p:sp>
      <p:sp>
        <p:nvSpPr>
          <p:cNvPr id="20521" name="Oval 54"/>
          <p:cNvSpPr>
            <a:spLocks noChangeArrowheads="1"/>
          </p:cNvSpPr>
          <p:nvPr/>
        </p:nvSpPr>
        <p:spPr bwMode="auto">
          <a:xfrm>
            <a:off x="8537575" y="3567113"/>
            <a:ext cx="123825" cy="114300"/>
          </a:xfrm>
          <a:prstGeom prst="ellipse">
            <a:avLst/>
          </a:prstGeom>
          <a:solidFill>
            <a:srgbClr val="FF0000"/>
          </a:solidFill>
          <a:ln w="9525">
            <a:solidFill>
              <a:srgbClr val="FF0000"/>
            </a:solidFill>
            <a:round/>
            <a:headEnd/>
            <a:tailEnd/>
          </a:ln>
        </p:spPr>
        <p:txBody>
          <a:bodyPr/>
          <a:lstStyle/>
          <a:p>
            <a:endParaRPr lang="en-US"/>
          </a:p>
        </p:txBody>
      </p:sp>
      <p:sp>
        <p:nvSpPr>
          <p:cNvPr id="20522" name="Oval 55"/>
          <p:cNvSpPr>
            <a:spLocks noChangeArrowheads="1"/>
          </p:cNvSpPr>
          <p:nvPr/>
        </p:nvSpPr>
        <p:spPr bwMode="auto">
          <a:xfrm>
            <a:off x="8537575" y="3567113"/>
            <a:ext cx="123825" cy="114300"/>
          </a:xfrm>
          <a:prstGeom prst="ellipse">
            <a:avLst/>
          </a:prstGeom>
          <a:solidFill>
            <a:srgbClr val="FF0000"/>
          </a:solidFill>
          <a:ln w="0">
            <a:solidFill>
              <a:srgbClr val="FF0000"/>
            </a:solidFill>
            <a:round/>
            <a:headEnd/>
            <a:tailEnd/>
          </a:ln>
        </p:spPr>
        <p:txBody>
          <a:bodyPr/>
          <a:lstStyle/>
          <a:p>
            <a:endParaRPr lang="en-US"/>
          </a:p>
        </p:txBody>
      </p:sp>
      <p:sp>
        <p:nvSpPr>
          <p:cNvPr id="20523" name="Oval 56"/>
          <p:cNvSpPr>
            <a:spLocks noChangeArrowheads="1"/>
          </p:cNvSpPr>
          <p:nvPr/>
        </p:nvSpPr>
        <p:spPr bwMode="auto">
          <a:xfrm>
            <a:off x="8843962" y="34512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4" name="Oval 57"/>
          <p:cNvSpPr>
            <a:spLocks noChangeArrowheads="1"/>
          </p:cNvSpPr>
          <p:nvPr/>
        </p:nvSpPr>
        <p:spPr bwMode="auto">
          <a:xfrm>
            <a:off x="8843962" y="34512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5" name="Oval 58"/>
          <p:cNvSpPr>
            <a:spLocks noChangeArrowheads="1"/>
          </p:cNvSpPr>
          <p:nvPr/>
        </p:nvSpPr>
        <p:spPr bwMode="auto">
          <a:xfrm>
            <a:off x="9132887" y="33877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26" name="Oval 59"/>
          <p:cNvSpPr>
            <a:spLocks noChangeArrowheads="1"/>
          </p:cNvSpPr>
          <p:nvPr/>
        </p:nvSpPr>
        <p:spPr bwMode="auto">
          <a:xfrm>
            <a:off x="9132887" y="33877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27" name="Oval 60"/>
          <p:cNvSpPr>
            <a:spLocks noChangeArrowheads="1"/>
          </p:cNvSpPr>
          <p:nvPr/>
        </p:nvSpPr>
        <p:spPr bwMode="auto">
          <a:xfrm>
            <a:off x="9436100" y="3017838"/>
            <a:ext cx="127000" cy="114300"/>
          </a:xfrm>
          <a:prstGeom prst="ellipse">
            <a:avLst/>
          </a:prstGeom>
          <a:solidFill>
            <a:srgbClr val="FF0000"/>
          </a:solidFill>
          <a:ln w="9525">
            <a:solidFill>
              <a:srgbClr val="FF0000"/>
            </a:solidFill>
            <a:round/>
            <a:headEnd/>
            <a:tailEnd/>
          </a:ln>
        </p:spPr>
        <p:txBody>
          <a:bodyPr/>
          <a:lstStyle/>
          <a:p>
            <a:endParaRPr lang="en-US"/>
          </a:p>
        </p:txBody>
      </p:sp>
      <p:sp>
        <p:nvSpPr>
          <p:cNvPr id="20528" name="Oval 61"/>
          <p:cNvSpPr>
            <a:spLocks noChangeArrowheads="1"/>
          </p:cNvSpPr>
          <p:nvPr/>
        </p:nvSpPr>
        <p:spPr bwMode="auto">
          <a:xfrm>
            <a:off x="9436100" y="3017838"/>
            <a:ext cx="127000" cy="114300"/>
          </a:xfrm>
          <a:prstGeom prst="ellipse">
            <a:avLst/>
          </a:prstGeom>
          <a:solidFill>
            <a:srgbClr val="FF0000"/>
          </a:solidFill>
          <a:ln w="0">
            <a:solidFill>
              <a:srgbClr val="FF0000"/>
            </a:solidFill>
            <a:round/>
            <a:headEnd/>
            <a:tailEnd/>
          </a:ln>
        </p:spPr>
        <p:txBody>
          <a:bodyPr/>
          <a:lstStyle/>
          <a:p>
            <a:endParaRPr lang="en-US"/>
          </a:p>
        </p:txBody>
      </p:sp>
      <p:sp>
        <p:nvSpPr>
          <p:cNvPr id="20529" name="Oval 62"/>
          <p:cNvSpPr>
            <a:spLocks noChangeArrowheads="1"/>
          </p:cNvSpPr>
          <p:nvPr/>
        </p:nvSpPr>
        <p:spPr bwMode="auto">
          <a:xfrm>
            <a:off x="9742487" y="3425825"/>
            <a:ext cx="123825" cy="115888"/>
          </a:xfrm>
          <a:prstGeom prst="ellipse">
            <a:avLst/>
          </a:prstGeom>
          <a:solidFill>
            <a:srgbClr val="FF0000"/>
          </a:solidFill>
          <a:ln w="9525">
            <a:solidFill>
              <a:srgbClr val="FF0000"/>
            </a:solidFill>
            <a:round/>
            <a:headEnd/>
            <a:tailEnd/>
          </a:ln>
        </p:spPr>
        <p:txBody>
          <a:bodyPr/>
          <a:lstStyle/>
          <a:p>
            <a:endParaRPr lang="en-US"/>
          </a:p>
        </p:txBody>
      </p:sp>
      <p:sp>
        <p:nvSpPr>
          <p:cNvPr id="20530" name="Oval 63"/>
          <p:cNvSpPr>
            <a:spLocks noChangeArrowheads="1"/>
          </p:cNvSpPr>
          <p:nvPr/>
        </p:nvSpPr>
        <p:spPr bwMode="auto">
          <a:xfrm>
            <a:off x="9742487" y="3425825"/>
            <a:ext cx="123825" cy="115888"/>
          </a:xfrm>
          <a:prstGeom prst="ellipse">
            <a:avLst/>
          </a:prstGeom>
          <a:solidFill>
            <a:srgbClr val="FF0000"/>
          </a:solidFill>
          <a:ln w="0">
            <a:solidFill>
              <a:srgbClr val="FF0000"/>
            </a:solidFill>
            <a:round/>
            <a:headEnd/>
            <a:tailEnd/>
          </a:ln>
        </p:spPr>
        <p:txBody>
          <a:bodyPr/>
          <a:lstStyle/>
          <a:p>
            <a:endParaRPr lang="en-US"/>
          </a:p>
        </p:txBody>
      </p:sp>
      <p:sp>
        <p:nvSpPr>
          <p:cNvPr id="20531" name="Line 66"/>
          <p:cNvSpPr>
            <a:spLocks noChangeShapeType="1"/>
          </p:cNvSpPr>
          <p:nvPr/>
        </p:nvSpPr>
        <p:spPr bwMode="auto">
          <a:xfrm flipH="1" flipV="1">
            <a:off x="6780212" y="3886200"/>
            <a:ext cx="0" cy="2209800"/>
          </a:xfrm>
          <a:prstGeom prst="line">
            <a:avLst/>
          </a:prstGeom>
          <a:noFill/>
          <a:ln w="28575">
            <a:solidFill>
              <a:schemeClr val="tx1"/>
            </a:solidFill>
            <a:prstDash val="dash"/>
            <a:round/>
            <a:headEnd/>
            <a:tailEnd/>
          </a:ln>
        </p:spPr>
        <p:txBody>
          <a:bodyPr anchor="ctr">
            <a:spAutoFit/>
          </a:bodyPr>
          <a:lstStyle/>
          <a:p>
            <a:endParaRPr lang="en-US"/>
          </a:p>
        </p:txBody>
      </p:sp>
      <p:sp>
        <p:nvSpPr>
          <p:cNvPr id="20532" name="Line 67"/>
          <p:cNvSpPr>
            <a:spLocks noChangeShapeType="1"/>
          </p:cNvSpPr>
          <p:nvPr/>
        </p:nvSpPr>
        <p:spPr bwMode="auto">
          <a:xfrm flipH="1">
            <a:off x="4075112" y="391160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3" name="Picture 68" descr="txp_fig"/>
          <p:cNvPicPr>
            <a:picLocks noChangeAspect="1" noChangeArrowheads="1"/>
          </p:cNvPicPr>
          <p:nvPr>
            <p:custDataLst>
              <p:tags r:id="rId1"/>
            </p:custDataLst>
          </p:nvPr>
        </p:nvPicPr>
        <p:blipFill>
          <a:blip r:embed="rId8" cstate="print"/>
          <a:srcRect/>
          <a:stretch>
            <a:fillRect/>
          </a:stretch>
        </p:blipFill>
        <p:spPr bwMode="auto">
          <a:xfrm>
            <a:off x="3679825" y="4170363"/>
            <a:ext cx="280987" cy="444500"/>
          </a:xfrm>
          <a:prstGeom prst="rect">
            <a:avLst/>
          </a:prstGeom>
          <a:noFill/>
          <a:ln w="28575" algn="ctr">
            <a:noFill/>
            <a:miter lim="800000"/>
            <a:headEnd/>
            <a:tailEnd/>
          </a:ln>
        </p:spPr>
      </p:pic>
      <p:sp>
        <p:nvSpPr>
          <p:cNvPr id="20534" name="Line 69"/>
          <p:cNvSpPr>
            <a:spLocks noChangeShapeType="1"/>
          </p:cNvSpPr>
          <p:nvPr/>
        </p:nvSpPr>
        <p:spPr bwMode="auto">
          <a:xfrm flipH="1">
            <a:off x="4084637" y="4286250"/>
            <a:ext cx="2736850" cy="0"/>
          </a:xfrm>
          <a:prstGeom prst="line">
            <a:avLst/>
          </a:prstGeom>
          <a:noFill/>
          <a:ln w="28575">
            <a:solidFill>
              <a:schemeClr val="tx1"/>
            </a:solidFill>
            <a:prstDash val="dash"/>
            <a:round/>
            <a:headEnd/>
            <a:tailEnd/>
          </a:ln>
        </p:spPr>
        <p:txBody>
          <a:bodyPr wrap="none" anchor="ctr">
            <a:spAutoFit/>
          </a:bodyPr>
          <a:lstStyle/>
          <a:p>
            <a:endParaRPr lang="en-US"/>
          </a:p>
        </p:txBody>
      </p:sp>
      <p:pic>
        <p:nvPicPr>
          <p:cNvPr id="20535" name="Picture 70" descr="txp_fig"/>
          <p:cNvPicPr>
            <a:picLocks noChangeAspect="1" noChangeArrowheads="1"/>
          </p:cNvPicPr>
          <p:nvPr>
            <p:custDataLst>
              <p:tags r:id="rId2"/>
            </p:custDataLst>
          </p:nvPr>
        </p:nvPicPr>
        <p:blipFill>
          <a:blip r:embed="rId9" cstate="print"/>
          <a:srcRect/>
          <a:stretch>
            <a:fillRect/>
          </a:stretch>
        </p:blipFill>
        <p:spPr bwMode="auto">
          <a:xfrm>
            <a:off x="3689350" y="3619500"/>
            <a:ext cx="268287" cy="341313"/>
          </a:xfrm>
          <a:prstGeom prst="rect">
            <a:avLst/>
          </a:prstGeom>
          <a:noFill/>
          <a:ln w="28575" algn="ctr">
            <a:noFill/>
            <a:miter lim="800000"/>
            <a:headEnd/>
            <a:tailEnd/>
          </a:ln>
        </p:spPr>
      </p:pic>
      <p:sp>
        <p:nvSpPr>
          <p:cNvPr id="20536" name="Line 71"/>
          <p:cNvSpPr>
            <a:spLocks noChangeShapeType="1"/>
          </p:cNvSpPr>
          <p:nvPr/>
        </p:nvSpPr>
        <p:spPr bwMode="auto">
          <a:xfrm>
            <a:off x="5253037" y="3894138"/>
            <a:ext cx="0" cy="393700"/>
          </a:xfrm>
          <a:prstGeom prst="line">
            <a:avLst/>
          </a:prstGeom>
          <a:noFill/>
          <a:ln w="28575">
            <a:solidFill>
              <a:schemeClr val="accent2"/>
            </a:solidFill>
            <a:round/>
            <a:headEnd type="triangle" w="lg" len="lg"/>
            <a:tailEnd type="triangle" w="lg" len="lg"/>
          </a:ln>
        </p:spPr>
        <p:txBody>
          <a:bodyPr wrap="none" anchor="ctr">
            <a:spAutoFit/>
          </a:bodyPr>
          <a:lstStyle/>
          <a:p>
            <a:endParaRPr lang="en-US"/>
          </a:p>
        </p:txBody>
      </p:sp>
      <p:sp>
        <p:nvSpPr>
          <p:cNvPr id="20537" name="Text Box 72"/>
          <p:cNvSpPr txBox="1">
            <a:spLocks noChangeArrowheads="1"/>
          </p:cNvSpPr>
          <p:nvPr/>
        </p:nvSpPr>
        <p:spPr bwMode="auto">
          <a:xfrm>
            <a:off x="4333875" y="3300413"/>
            <a:ext cx="2574925" cy="457200"/>
          </a:xfrm>
          <a:prstGeom prst="rect">
            <a:avLst/>
          </a:prstGeom>
          <a:noFill/>
          <a:ln w="28575" algn="ctr">
            <a:noFill/>
            <a:miter lim="800000"/>
            <a:headEnd/>
            <a:tailEnd/>
          </a:ln>
        </p:spPr>
        <p:txBody>
          <a:bodyPr wrap="none">
            <a:spAutoFit/>
          </a:bodyPr>
          <a:lstStyle/>
          <a:p>
            <a:pPr algn="ctr"/>
            <a:r>
              <a:rPr lang="en-US" sz="2400">
                <a:solidFill>
                  <a:schemeClr val="accent2"/>
                </a:solidFill>
                <a:cs typeface="Arial" charset="0"/>
              </a:rPr>
              <a:t>Error or “residual”</a:t>
            </a:r>
          </a:p>
        </p:txBody>
      </p:sp>
      <p:sp>
        <p:nvSpPr>
          <p:cNvPr id="20538" name="Text Box 73"/>
          <p:cNvSpPr txBox="1">
            <a:spLocks noChangeArrowheads="1"/>
          </p:cNvSpPr>
          <p:nvPr/>
        </p:nvSpPr>
        <p:spPr bwMode="auto">
          <a:xfrm>
            <a:off x="2128837" y="4135438"/>
            <a:ext cx="1541463" cy="457200"/>
          </a:xfrm>
          <a:prstGeom prst="rect">
            <a:avLst/>
          </a:prstGeom>
          <a:noFill/>
          <a:ln w="28575" algn="ctr">
            <a:noFill/>
            <a:miter lim="800000"/>
            <a:headEnd/>
            <a:tailEnd/>
          </a:ln>
        </p:spPr>
        <p:txBody>
          <a:bodyPr wrap="none">
            <a:spAutoFit/>
          </a:bodyPr>
          <a:lstStyle/>
          <a:p>
            <a:pPr algn="ctr"/>
            <a:r>
              <a:rPr lang="en-US" sz="2400">
                <a:cs typeface="Arial" charset="0"/>
              </a:rPr>
              <a:t>Prediction</a:t>
            </a:r>
          </a:p>
        </p:txBody>
      </p:sp>
      <p:sp>
        <p:nvSpPr>
          <p:cNvPr id="20539" name="Text Box 74"/>
          <p:cNvSpPr txBox="1">
            <a:spLocks noChangeArrowheads="1"/>
          </p:cNvSpPr>
          <p:nvPr/>
        </p:nvSpPr>
        <p:spPr bwMode="auto">
          <a:xfrm>
            <a:off x="1858962" y="3502025"/>
            <a:ext cx="1828800" cy="457200"/>
          </a:xfrm>
          <a:prstGeom prst="rect">
            <a:avLst/>
          </a:prstGeom>
          <a:noFill/>
          <a:ln w="28575" algn="ctr">
            <a:noFill/>
            <a:miter lim="800000"/>
            <a:headEnd/>
            <a:tailEnd/>
          </a:ln>
        </p:spPr>
        <p:txBody>
          <a:bodyPr wrap="none">
            <a:spAutoFit/>
          </a:bodyPr>
          <a:lstStyle/>
          <a:p>
            <a:pPr algn="ctr"/>
            <a:r>
              <a:rPr lang="en-US" sz="2400">
                <a:cs typeface="Arial" charset="0"/>
              </a:rPr>
              <a:t>Observation</a:t>
            </a:r>
          </a:p>
        </p:txBody>
      </p:sp>
      <p:pic>
        <p:nvPicPr>
          <p:cNvPr id="76" name="Picture 75" descr="txp_fig"/>
          <p:cNvPicPr>
            <a:picLocks noChangeAspect="1"/>
          </p:cNvPicPr>
          <p:nvPr>
            <p:custDataLst>
              <p:tags r:id="rId3"/>
            </p:custDataLst>
          </p:nvPr>
        </p:nvPicPr>
        <p:blipFill>
          <a:blip r:embed="rId10" cstate="print"/>
          <a:stretch>
            <a:fillRect/>
          </a:stretch>
        </p:blipFill>
        <p:spPr bwMode="auto">
          <a:xfrm>
            <a:off x="6253414" y="6146800"/>
            <a:ext cx="985586" cy="393999"/>
          </a:xfrm>
          <a:prstGeom prst="rect">
            <a:avLst/>
          </a:prstGeom>
          <a:noFill/>
          <a:ln/>
          <a:effectLst/>
        </p:spPr>
      </p:pic>
      <p:pic>
        <p:nvPicPr>
          <p:cNvPr id="21565" name="Picture 84" descr="txp_fig"/>
          <p:cNvPicPr>
            <a:picLocks noChangeAspect="1"/>
          </p:cNvPicPr>
          <p:nvPr>
            <p:custDataLst>
              <p:tags r:id="rId4"/>
            </p:custDataLst>
          </p:nvPr>
        </p:nvPicPr>
        <p:blipFill>
          <a:blip r:embed="rId11" cstate="print"/>
          <a:srcRect/>
          <a:stretch>
            <a:fillRect/>
          </a:stretch>
        </p:blipFill>
        <p:spPr bwMode="auto">
          <a:xfrm>
            <a:off x="6858000" y="1447800"/>
            <a:ext cx="3567113" cy="971550"/>
          </a:xfrm>
          <a:prstGeom prst="rect">
            <a:avLst/>
          </a:prstGeom>
          <a:noFill/>
          <a:ln w="9525">
            <a:noFill/>
            <a:miter lim="800000"/>
            <a:headEnd/>
            <a:tailEnd/>
          </a:ln>
        </p:spPr>
      </p:pic>
      <p:pic>
        <p:nvPicPr>
          <p:cNvPr id="21567" name="Picture 83" descr="txp_fig"/>
          <p:cNvPicPr>
            <a:picLocks noChangeAspect="1"/>
          </p:cNvPicPr>
          <p:nvPr>
            <p:custDataLst>
              <p:tags r:id="rId5"/>
            </p:custDataLst>
          </p:nvPr>
        </p:nvPicPr>
        <p:blipFill>
          <a:blip r:embed="rId12" cstate="print"/>
          <a:srcRect/>
          <a:stretch>
            <a:fillRect/>
          </a:stretch>
        </p:blipFill>
        <p:spPr bwMode="auto">
          <a:xfrm>
            <a:off x="1905000" y="1676400"/>
            <a:ext cx="4724400" cy="8096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Review: Model-Based </a:t>
            </a:r>
            <a:r>
              <a:rPr lang="en-US" dirty="0" smtClean="0"/>
              <a:t>Learning</a:t>
            </a:r>
          </a:p>
        </p:txBody>
      </p:sp>
      <p:sp>
        <p:nvSpPr>
          <p:cNvPr id="9219" name="Rectangle 3"/>
          <p:cNvSpPr>
            <a:spLocks noGrp="1" noChangeArrowheads="1"/>
          </p:cNvSpPr>
          <p:nvPr>
            <p:ph idx="1"/>
          </p:nvPr>
        </p:nvSpPr>
        <p:spPr/>
        <p:txBody>
          <a:bodyPr/>
          <a:lstStyle/>
          <a:p>
            <a:pPr>
              <a:lnSpc>
                <a:spcPct val="80000"/>
              </a:lnSpc>
            </a:pPr>
            <a:r>
              <a:rPr lang="en-US" sz="2600" dirty="0" smtClean="0"/>
              <a:t>Model-Based Idea:</a:t>
            </a:r>
          </a:p>
          <a:p>
            <a:pPr lvl="1">
              <a:lnSpc>
                <a:spcPct val="80000"/>
              </a:lnSpc>
            </a:pPr>
            <a:r>
              <a:rPr lang="en-US" sz="2200" dirty="0" smtClean="0"/>
              <a:t>Learn an approximate model based on experiences</a:t>
            </a:r>
          </a:p>
          <a:p>
            <a:pPr lvl="1">
              <a:lnSpc>
                <a:spcPct val="80000"/>
              </a:lnSpc>
            </a:pPr>
            <a:r>
              <a:rPr lang="en-US" sz="2200" dirty="0" smtClean="0"/>
              <a:t>Solve for values as if the learned model were correct</a:t>
            </a:r>
          </a:p>
          <a:p>
            <a:pPr lvl="1">
              <a:lnSpc>
                <a:spcPct val="80000"/>
              </a:lnSpc>
            </a:pPr>
            <a:endParaRPr lang="en-US" sz="2400" dirty="0" smtClean="0"/>
          </a:p>
          <a:p>
            <a:pPr>
              <a:lnSpc>
                <a:spcPct val="80000"/>
              </a:lnSpc>
            </a:pPr>
            <a:r>
              <a:rPr lang="en-US" sz="2600" dirty="0" smtClean="0"/>
              <a:t>Step 1: Learn empirical MDP model</a:t>
            </a:r>
          </a:p>
          <a:p>
            <a:pPr lvl="1">
              <a:lnSpc>
                <a:spcPct val="80000"/>
              </a:lnSpc>
            </a:pPr>
            <a:r>
              <a:rPr lang="en-US" sz="2200" dirty="0" smtClean="0"/>
              <a:t>Count outcomes s’ for each s, a</a:t>
            </a:r>
          </a:p>
          <a:p>
            <a:pPr lvl="1">
              <a:lnSpc>
                <a:spcPct val="80000"/>
              </a:lnSpc>
            </a:pPr>
            <a:r>
              <a:rPr lang="en-US" sz="2200" dirty="0" smtClean="0"/>
              <a:t>Normalize to give an estimate of</a:t>
            </a:r>
            <a:endParaRPr lang="en-US" sz="2200" b="1" dirty="0" smtClean="0"/>
          </a:p>
          <a:p>
            <a:pPr lvl="1">
              <a:lnSpc>
                <a:spcPct val="80000"/>
              </a:lnSpc>
            </a:pPr>
            <a:r>
              <a:rPr lang="en-US" sz="2200" dirty="0" smtClean="0"/>
              <a:t>Discover each </a:t>
            </a:r>
            <a:r>
              <a:rPr lang="en-US" sz="2200" b="1" dirty="0" smtClean="0"/>
              <a:t>                      </a:t>
            </a:r>
            <a:r>
              <a:rPr lang="en-US" sz="2200" dirty="0" smtClean="0"/>
              <a:t>when we experience (s, a, s’)</a:t>
            </a:r>
          </a:p>
          <a:p>
            <a:pPr>
              <a:lnSpc>
                <a:spcPct val="80000"/>
              </a:lnSpc>
            </a:pPr>
            <a:endParaRPr lang="en-US" sz="2800" dirty="0" smtClean="0"/>
          </a:p>
          <a:p>
            <a:pPr>
              <a:lnSpc>
                <a:spcPct val="80000"/>
              </a:lnSpc>
            </a:pPr>
            <a:r>
              <a:rPr lang="en-US" sz="2600" dirty="0" smtClean="0"/>
              <a:t>Step 2: Solve the learned MDP</a:t>
            </a:r>
          </a:p>
          <a:p>
            <a:pPr lvl="1">
              <a:lnSpc>
                <a:spcPct val="80000"/>
              </a:lnSpc>
            </a:pPr>
            <a:r>
              <a:rPr lang="en-US" sz="2200" dirty="0" smtClean="0"/>
              <a:t>For example, use value </a:t>
            </a:r>
            <a:r>
              <a:rPr lang="en-US" sz="2200" dirty="0" smtClean="0"/>
              <a:t>iteration or policy iteration, </a:t>
            </a:r>
            <a:r>
              <a:rPr lang="en-US" sz="2200" dirty="0" smtClean="0"/>
              <a:t>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spTree>
    <p:extLst>
      <p:ext uri="{BB962C8B-B14F-4D97-AF65-F5344CB8AC3E}">
        <p14:creationId xmlns:p14="http://schemas.microsoft.com/office/powerpoint/2010/main" val="214301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a:t>
            </a:r>
            <a:r>
              <a:rPr lang="en-US" dirty="0" smtClean="0">
                <a:latin typeface="Calibri"/>
                <a:cs typeface="Calibri"/>
              </a:rPr>
              <a:t>Model-Based </a:t>
            </a:r>
            <a:r>
              <a:rPr lang="en-US" dirty="0" smtClean="0">
                <a:latin typeface="Calibri"/>
                <a:cs typeface="Calibri"/>
              </a:rPr>
              <a:t>Learning</a:t>
            </a:r>
            <a:endParaRPr lang="en-US" dirty="0">
              <a:latin typeface="Calibri"/>
              <a:cs typeface="Calibri"/>
            </a:endParaRP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smtClean="0">
                <a:solidFill>
                  <a:schemeClr val="bg1"/>
                </a:solidFill>
                <a:latin typeface="Calibri"/>
                <a:cs typeface="Calibri"/>
              </a:rPr>
              <a:t>T(</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T(B, east, C) = 1.00</a:t>
            </a:r>
          </a:p>
          <a:p>
            <a:r>
              <a:rPr lang="en-US" sz="2000" dirty="0" smtClean="0">
                <a:latin typeface="Calibri"/>
                <a:cs typeface="Calibri"/>
              </a:rPr>
              <a:t>T(C, east, D) = 0.75</a:t>
            </a:r>
          </a:p>
          <a:p>
            <a:r>
              <a:rPr lang="en-US" sz="2000" dirty="0" smtClean="0">
                <a:latin typeface="Calibri"/>
                <a:cs typeface="Calibri"/>
              </a:rPr>
              <a:t>T(C, east, A) = 0.25</a:t>
            </a:r>
          </a:p>
          <a:p>
            <a:pPr algn="ctr"/>
            <a:r>
              <a:rPr lang="en-US" sz="2000" dirty="0" smtClean="0">
                <a:latin typeface="Calibri"/>
                <a:cs typeface="Calibri"/>
              </a:rPr>
              <a:t>…</a:t>
            </a:r>
          </a:p>
          <a:p>
            <a:endParaRPr lang="en-US" sz="2000" dirty="0" smtClean="0">
              <a:latin typeface="Calibri"/>
              <a:cs typeface="Calibri"/>
            </a:endParaRPr>
          </a:p>
          <a:p>
            <a:pPr algn="ctr"/>
            <a:r>
              <a:rPr lang="en-US" sz="3200" dirty="0" smtClean="0">
                <a:solidFill>
                  <a:schemeClr val="bg1"/>
                </a:solidFill>
                <a:latin typeface="Calibri"/>
                <a:cs typeface="Calibri"/>
              </a:rPr>
              <a:t>R(</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R(B, east, C) = -1</a:t>
            </a:r>
          </a:p>
          <a:p>
            <a:r>
              <a:rPr lang="en-US" sz="2000" dirty="0" smtClean="0">
                <a:latin typeface="Calibri"/>
                <a:cs typeface="Calibri"/>
              </a:rPr>
              <a:t>R(C, east, D) = -1</a:t>
            </a:r>
          </a:p>
          <a:p>
            <a:r>
              <a:rPr lang="en-US" sz="2000" dirty="0" smtClean="0">
                <a:latin typeface="Calibri"/>
                <a:cs typeface="Calibri"/>
              </a:rPr>
              <a:t>R(D, exit, x) = +10</a:t>
            </a:r>
          </a:p>
          <a:p>
            <a:pPr algn="ctr"/>
            <a:r>
              <a:rPr lang="en-US" sz="2000" dirty="0" smtClean="0">
                <a:latin typeface="Calibri"/>
                <a:cs typeface="Calibri"/>
              </a:rPr>
              <a:t>…</a:t>
            </a:r>
            <a:endParaRPr lang="en-US" sz="2000" dirty="0">
              <a:latin typeface="Calibri"/>
              <a:cs typeface="Calibri"/>
            </a:endParaRP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11159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t>Review: Example</a:t>
            </a:r>
            <a:r>
              <a:rPr lang="en-US" dirty="0" smtClean="0"/>
              <a:t>: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a:t>
            </a:r>
            <a:r>
              <a:rPr lang="en-US" sz="2400" smtClean="0">
                <a:latin typeface="Calibri" pitchFamily="34" charset="0"/>
              </a:rPr>
              <a:t>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samples appear with the right frequencies.</a:t>
            </a:r>
            <a:endParaRPr lang="en-US" sz="2000" dirty="0">
              <a:solidFill>
                <a:schemeClr val="tx1"/>
              </a:solidFill>
              <a:latin typeface="Calibri" pitchFamily="34" charset="0"/>
            </a:endParaRP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eventually you learn the right model.</a:t>
            </a:r>
            <a:endParaRPr lang="en-US" sz="2000" dirty="0">
              <a:solidFill>
                <a:schemeClr val="tx1"/>
              </a:solidFill>
              <a:latin typeface="Calibri" pitchFamily="34" charset="0"/>
            </a:endParaRP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smtClean="0">
                <a:latin typeface="Times New Roman" charset="0"/>
              </a:rPr>
              <a:t>=0.01 x 42 + </a:t>
            </a:r>
            <a:r>
              <a:rPr lang="mr-IN" dirty="0" smtClean="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1879986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09985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a:t>
            </a:r>
            <a:r>
              <a:rPr lang="en-US" dirty="0" smtClean="0"/>
              <a:t>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303334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27.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  template TPT1  env TPENV1  fore 0  back 16777215  eqnno 1"/>
  <p:tag name="FILENAME" val="TP_tmp"/>
  <p:tag name="ORIGWIDTH" val="42"/>
  <p:tag name="PICTUREFILESIZE" val="3487"/>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s,a,r,s',a',r',s'',a'',r'',s''''\ldots)  template TPT1  env TPENV1  fore 0  back 16777215  eqnno 1"/>
  <p:tag name="FILENAME" val="TP_tmp"/>
  <p:tag name="ORIGWIDTH" val="142"/>
  <p:tag name="PICTUREFILESIZE" val="6937"/>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r + \gamma \max_{a'}Q(s',a')\right] }&#10;\]&#10;\end{document}&#10;"/>
  <p:tag name="FILENAME" val="txp_fig"/>
  <p:tag name="FORMAT" val="png16m"/>
  <p:tag name="RES" val="1200"/>
  <p:tag name="BLEND" val="0"/>
  <p:tag name="TRANSPARENT" val="0"/>
  <p:tag name="TBUG" val="0"/>
  <p:tag name="ALLOWFS" val="0"/>
  <p:tag name="ORIGWIDTH" val="491"/>
  <p:tag name="PICTUREFILESIZE" val="45161"/>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approx r + \gamma \max_{a'}Q(s',a')}&#10;\]&#10;\end{document}&#10;"/>
  <p:tag name="FILENAME" val="txp_fig"/>
  <p:tag name="FORMAT" val="png16m"/>
  <p:tag name="RES" val="1200"/>
  <p:tag name="BLEND" val="0"/>
  <p:tag name="TRANSPARENT" val="0"/>
  <p:tag name="TBUG" val="0"/>
  <p:tag name="ALLOWFS" val="0"/>
  <p:tag name="ORIGWIDTH" val="269"/>
  <p:tag name="PICTUREFILESIZE" val="26948"/>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10;  f(u, n) = u + k/n&#10;}&#10;\]&#10;\end{document}&#10;"/>
  <p:tag name="FILENAME" val="txp_fig"/>
  <p:tag name="FORMAT" val="png16m"/>
  <p:tag name="RES" val="1200"/>
  <p:tag name="BLEND" val="0"/>
  <p:tag name="TRANSPARENT" val="0"/>
  <p:tag name="TBUG" val="0"/>
  <p:tag name="ALLOWFS" val="0"/>
  <p:tag name="ORIGWIDTH" val="172"/>
  <p:tag name="PICTUREFILESIZE" val="12229"/>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f(Q(s',a'), N(s',a'))}}&#10;\]&#10;\end{document}&#10;"/>
  <p:tag name="FILENAME" val="txp_fig"/>
  <p:tag name="FORMAT" val="png16m"/>
  <p:tag name="RES" val="1200"/>
  <p:tag name="BLEND" val="0"/>
  <p:tag name="TRANSPARENT" val="0"/>
  <p:tag name="TBUG" val="0"/>
  <p:tag name="ALLOWFS" val="0"/>
  <p:tag name="ORIGWIDTH" val="485"/>
  <p:tag name="PICTUREFILESIZE" val="47305"/>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Q(s',a')}}&#10;\]&#10;\end{document}&#10;"/>
  <p:tag name="FILENAME" val="txp_fig"/>
  <p:tag name="FORMAT" val="png16m"/>
  <p:tag name="RES" val="1200"/>
  <p:tag name="BLEND" val="0"/>
  <p:tag name="TRANSPARENT" val="0"/>
  <p:tag name="TBUG" val="0"/>
  <p:tag name="ALLOWFS" val="0"/>
  <p:tag name="ORIGWIDTH" val="365"/>
  <p:tag name="PICTUREFILESIZE" val="37419"/>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4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4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4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4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4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7"/>
</p:tagLst>
</file>

<file path=ppt/tags/tag4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10;\end{document}&#10;"/>
  <p:tag name="FILENAME" val="txp_fig"/>
  <p:tag name="FORMAT" val="pngmono"/>
  <p:tag name="RES" val="1200"/>
  <p:tag name="BLEND" val="0"/>
  <p:tag name="TRANSPARENT" val="0"/>
  <p:tag name="TBUG" val="0"/>
  <p:tag name="ALLOWFS" val="0"/>
  <p:tag name="ORIGWIDTH" val="12"/>
  <p:tag name="PICTUREFILESIZE" val="1146"/>
</p:tagLst>
</file>

<file path=ppt/tags/tag4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hat{y}_i=w_0 + w_1 f_{1}(x) + w_2 f_{2}(x)&#10;\end{eqnarray*}&#10;\end{document}&#10;"/>
  <p:tag name="FILENAME" val="txp_fig"/>
  <p:tag name="FORMAT" val="pngmono"/>
  <p:tag name="RES" val="1200"/>
  <p:tag name="BLEND" val="0"/>
  <p:tag name="TRANSPARENT" val="0"/>
  <p:tag name="TBUG" val="0"/>
  <p:tag name="ALLOWFS" val="0"/>
  <p:tag name="ORIGWIDTH" val="285"/>
  <p:tag name="PICTUREFILESIZE" val="14025"/>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5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hat{y}=w_0+w_1 f_1(x)$&#10;\end{document}&#10;"/>
  <p:tag name="FILENAME" val="txp_fig"/>
  <p:tag name="FORMAT" val="pngmono"/>
  <p:tag name="RES" val="1200"/>
  <p:tag name="BLEND" val="0"/>
  <p:tag name="TRANSPARENT" val="0"/>
  <p:tag name="TBUG" val="0"/>
  <p:tag name="ALLOWFS" val="0"/>
  <p:tag name="ORIGWIDTH" val="174"/>
  <p:tag name="PICTUREFILESIZE" val="8203"/>
</p:tagLst>
</file>

<file path=ppt/tags/tag5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hat{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2"/>
  <p:tag name="PICTUREFILESIZE" val="1140"/>
</p:tagLst>
</file>

<file path=ppt/tags/tag5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y$&#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11"/>
  <p:tag name="PICTUREFILESIZE" val="934"/>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_1(x)$&#10;\end{document}&#10;"/>
  <p:tag name="FILENAME" val="txp_fig"/>
  <p:tag name="FORMAT" val="pngmono"/>
  <p:tag name="RES" val="1200"/>
  <p:tag name="BLEND" val="0"/>
  <p:tag name="TRANSPARENT" val="0"/>
  <p:tag name="TBUG" val="0"/>
  <p:tag name="ALLOWFS" val="0"/>
  <p:tag name="ORIGWIDTH" val="50"/>
  <p:tag name="PICTUREFILESIZE" val="3160"/>
</p:tagLst>
</file>

<file path=ppt/tags/tag5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 \sum_i\left(y_i - \sum_k w_k f_k(x_i)\right)^2&#10;\end{eqnarray*}&#10;\end{document}&#10;"/>
  <p:tag name="FILENAME" val="txp_fig"/>
  <p:tag name="FORMAT" val="png256"/>
  <p:tag name="RES" val="1200"/>
  <p:tag name="BLEND" val="0"/>
  <p:tag name="TRANSPARENT" val="0"/>
  <p:tag name="TBUG" val="0"/>
  <p:tag name="ALLOWFS" val="0"/>
  <p:tag name="ORIGWIDTH" val="246"/>
  <p:tag name="PICTUREFILESIZE" val="31356"/>
</p:tagLst>
</file>

<file path=ppt/tags/tag5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color{blue}&#10;\begin{eqnarray*}&#10;\mbox{total error} = \sum_i\left(y_i - \hat{y_i}\right)^2&#10;\end{eqnarray*}&#10;\end{document}&#10;"/>
  <p:tag name="FILENAME" val="txp_fig"/>
  <p:tag name="FORMAT" val="png256"/>
  <p:tag name="RES" val="1200"/>
  <p:tag name="BLEND" val="0"/>
  <p:tag name="TRANSPARENT" val="0"/>
  <p:tag name="TBUG" val="0"/>
  <p:tag name="ALLOWFS" val="0"/>
  <p:tag name="ORIGWIDTH" val="251"/>
  <p:tag name="PICTUREFILESIZE" val="2145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54250</TotalTime>
  <Words>6003</Words>
  <Application>Microsoft Macintosh PowerPoint</Application>
  <PresentationFormat>Widescreen</PresentationFormat>
  <Paragraphs>815</Paragraphs>
  <Slides>49</Slides>
  <Notes>35</Notes>
  <HiddenSlides>9</HiddenSlides>
  <MMClips>2</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0" baseType="lpstr">
      <vt:lpstr>Calibri</vt:lpstr>
      <vt:lpstr>Helvetica</vt:lpstr>
      <vt:lpstr>Mangal</vt:lpstr>
      <vt:lpstr>MS PGothic</vt:lpstr>
      <vt:lpstr>ＭＳ Ｐゴシック</vt:lpstr>
      <vt:lpstr>Symbol</vt:lpstr>
      <vt:lpstr>Times New Roman</vt:lpstr>
      <vt:lpstr>Wingdings</vt:lpstr>
      <vt:lpstr>Arial</vt:lpstr>
      <vt:lpstr>dan-berkeley-nlp-v1</vt:lpstr>
      <vt:lpstr>Photo Editor Photo</vt:lpstr>
      <vt:lpstr>Announcements</vt:lpstr>
      <vt:lpstr>Extra Credit 2: Robot Navigation with A*</vt:lpstr>
      <vt:lpstr> Reinforcement Learning 2  </vt:lpstr>
      <vt:lpstr>Review: Reinforcement Learning</vt:lpstr>
      <vt:lpstr>Review: Model-Based Learning</vt:lpstr>
      <vt:lpstr>Review: Model-Based Learning</vt:lpstr>
      <vt:lpstr>Review: 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 Instead?</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lpstr>Review: Exponential Moving Average</vt:lpstr>
      <vt:lpstr>Example: Temporal Difference Learning</vt:lpstr>
      <vt:lpstr>Review: Problems with TD Value Learning</vt:lpstr>
      <vt:lpstr>Active Reinforcement Learning</vt:lpstr>
      <vt:lpstr>Active Reinforcement Learning</vt:lpstr>
      <vt:lpstr>Q-Learning</vt:lpstr>
      <vt:lpstr>Q-Learning Properties</vt:lpstr>
      <vt:lpstr>Review: Reinforcement Learning</vt:lpstr>
      <vt:lpstr>The Story So Far: MDPs and RL</vt:lpstr>
      <vt:lpstr>Model-Free Learning</vt:lpstr>
      <vt:lpstr>Q-Learning</vt:lpstr>
      <vt:lpstr>Q-Learning Properties</vt:lpstr>
      <vt:lpstr>Exploration vs. Exploitation</vt:lpstr>
      <vt:lpstr>How to Explore?</vt:lpstr>
      <vt:lpstr>How to Explore?</vt:lpstr>
      <vt:lpstr>Exploration Functions</vt:lpstr>
      <vt:lpstr>Regret</vt:lpstr>
      <vt:lpstr>Approximate Q-Learning</vt:lpstr>
      <vt:lpstr>Generalizing Across States</vt:lpstr>
      <vt:lpstr>Flashback: Evaluation Functions</vt:lpstr>
      <vt:lpstr>Linear Value Functions</vt:lpstr>
      <vt:lpstr>Approximate Q-Learning</vt:lpstr>
      <vt:lpstr>Q-Learning and Least Squares</vt:lpstr>
      <vt:lpstr>Linear Approximation: Regression*</vt:lpstr>
      <vt:lpstr>Optimization: Least Squares*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3103</cp:revision>
  <cp:lastPrinted>2019-10-15T15:34:27Z</cp:lastPrinted>
  <dcterms:created xsi:type="dcterms:W3CDTF">2004-08-27T04:16:05Z</dcterms:created>
  <dcterms:modified xsi:type="dcterms:W3CDTF">2019-10-15T15:35:56Z</dcterms:modified>
</cp:coreProperties>
</file>